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6" r:id="rId4"/>
    <p:sldId id="259" r:id="rId5"/>
    <p:sldId id="260" r:id="rId6"/>
    <p:sldId id="258" r:id="rId7"/>
    <p:sldId id="267" r:id="rId8"/>
    <p:sldId id="274" r:id="rId9"/>
    <p:sldId id="278" r:id="rId10"/>
    <p:sldId id="280" r:id="rId11"/>
    <p:sldId id="279" r:id="rId12"/>
    <p:sldId id="273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agana stankovic gaic" initials="dsg" lastIdx="2" clrIdx="0">
    <p:extLst>
      <p:ext uri="{19B8F6BF-5375-455C-9EA6-DF929625EA0E}">
        <p15:presenceInfo xmlns:p15="http://schemas.microsoft.com/office/powerpoint/2012/main" xmlns="" userId="0f9fd6787bb4939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649" autoAdjust="0"/>
  </p:normalViewPr>
  <p:slideViewPr>
    <p:cSldViewPr snapToGrid="0">
      <p:cViewPr varScale="1">
        <p:scale>
          <a:sx n="69" d="100"/>
          <a:sy n="69" d="100"/>
        </p:scale>
        <p:origin x="-81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EB660-7997-4C71-AE55-0A67F9B0A953}" type="datetimeFigureOut">
              <a:rPr lang="sr-Latn-RS" smtClean="0"/>
              <a:pPr/>
              <a:t>10.5.2022.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29AB7-35C0-48FE-BC05-DD663B4B640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55248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EC9B02-80E2-46CE-9B8F-0AC1D8C4A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FAA4679-E0AE-4729-B83C-EE0C98FA82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E7F3DE-6BC0-44D1-B0D6-D76B0FAEF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A561-E34C-4EE1-BED0-7F2AAA0B1FA9}" type="datetime1">
              <a:rPr lang="sr-Latn-RS" smtClean="0"/>
              <a:pPr/>
              <a:t>10.5.2022.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A2DE9F-9A2D-4AC6-9329-F9B45A6F1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4A4F00-B706-4462-A0BF-F263B611A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F3DA-6D09-4FE4-8B5B-0B6611602910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1590546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0F92D5-2484-4E84-A867-9B8AB758D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8A73B7E-F0EA-4389-8BEE-9B2DF7072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003E84-E00B-499D-A4F5-F2BECBA57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5AFF3-41CC-48E9-90B6-D67AA8698D5D}" type="datetime1">
              <a:rPr lang="sr-Latn-RS" smtClean="0"/>
              <a:pPr/>
              <a:t>10.5.2022.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4C5AF4-263D-472A-BF13-B8D49091D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F5DACA-B199-408C-A77E-C1BBAECF4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F3DA-6D09-4FE4-8B5B-0B6611602910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1344967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7A8B6AE-9700-4482-9455-C4D8AAA2CA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30268DC-5742-4CD2-B3FA-C70485E41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4282327-EE6C-40B5-BBEF-7E0CBB2C0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D9ABE-D54F-4BBC-94E3-94E17509BF26}" type="datetime1">
              <a:rPr lang="sr-Latn-RS" smtClean="0"/>
              <a:pPr/>
              <a:t>10.5.2022.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750A0B6-9DD0-408F-B621-285518F92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58768C-34A4-4BB6-AE55-F872E1CDB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F3DA-6D09-4FE4-8B5B-0B6611602910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2480125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E38FD6-579E-4067-B3BA-CE86520E0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605794-8949-40EC-AAB3-CA13FE3FE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61CC54-68DB-4EA0-80D3-3CC1648A9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C034C-ECA8-478D-ADE8-0B9061C7982E}" type="datetime1">
              <a:rPr lang="sr-Latn-RS" smtClean="0"/>
              <a:pPr/>
              <a:t>10.5.2022.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DE704E-6742-4E4F-8DEC-F8C19F779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8B15D9D-61AA-4E1F-835D-0B3986155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F3DA-6D09-4FE4-8B5B-0B6611602910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285352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ED0017-5243-420A-8CEC-2AF5008F2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335222D-6DD8-4CEC-A08F-718793C05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4E525D-CB62-44EF-952A-87332FF4C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CC78-DFC3-4023-9A78-85B844033487}" type="datetime1">
              <a:rPr lang="sr-Latn-RS" smtClean="0"/>
              <a:pPr/>
              <a:t>10.5.2022.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EB4E25-F981-4BA1-AAE7-E0452465A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A0B4984-6589-4AA8-912B-C10496C4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F3DA-6D09-4FE4-8B5B-0B6611602910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709059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BB300C-5AC9-43F7-9214-607D4F851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140840-F820-4838-AC3E-A07C2D9CB1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1877F99-95E2-4914-A94F-744A67DA15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85CAA09-FF19-42CC-B2C1-1AFBB76F8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26D5-B099-443D-91B2-68DE99947E87}" type="datetime1">
              <a:rPr lang="sr-Latn-RS" smtClean="0"/>
              <a:pPr/>
              <a:t>10.5.2022.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A3577EF-C86C-4611-9F8B-E4CB69BD7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39B58CA-724E-4BAC-B0E2-6431715FE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F3DA-6D09-4FE4-8B5B-0B6611602910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1295760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93580A-D27D-4F85-AA73-48A401ED1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88232E3-24AA-43DD-BD11-CCAE257E9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B6D845F-B4F5-40E7-89B2-48330F6060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8C33924-0573-4F2A-AFF0-4613E856F0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969C2B9-4334-4A0A-9DB4-2637D7517E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BD0DC38-C0F0-4821-9FCD-5EC2FEDC5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22EEA-91FD-4DA6-9208-6425D553B0E0}" type="datetime1">
              <a:rPr lang="sr-Latn-RS" smtClean="0"/>
              <a:pPr/>
              <a:t>10.5.2022.</a:t>
            </a:fld>
            <a:endParaRPr lang="sr-Latn-R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920F0C5-4202-4A29-AC77-AD8F5F961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BC95D12-402A-426D-9164-2C3C22F9E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F3DA-6D09-4FE4-8B5B-0B6611602910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311982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9984B5-539F-49A4-8277-31F21F436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031949E-7607-46F6-9339-7FB645E9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D6B6-BC62-4A64-A394-EE28A59FFDEC}" type="datetime1">
              <a:rPr lang="sr-Latn-RS" smtClean="0"/>
              <a:pPr/>
              <a:t>10.5.2022.</a:t>
            </a:fld>
            <a:endParaRPr 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8E94369-E15C-4C59-B39F-12713639A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E633068-4FC4-45B6-87CB-C3E1AF4B1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F3DA-6D09-4FE4-8B5B-0B6611602910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290714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BDC6699-ECEE-420C-BA89-07462EB38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F921-7458-4478-A86D-E861975E99CC}" type="datetime1">
              <a:rPr lang="sr-Latn-RS" smtClean="0"/>
              <a:pPr/>
              <a:t>10.5.2022.</a:t>
            </a:fld>
            <a:endParaRPr lang="sr-Latn-R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DC666C2-C040-4D5A-BD2B-35487A080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76775D7-D93B-4400-B9B0-C2B1B6D33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F3DA-6D09-4FE4-8B5B-0B6611602910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313555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EA99F5-8645-4B6B-A5C6-B73A27B72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6C3A13-E490-4765-9291-CC3F12AE8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D5F592C-D973-49D5-96B8-60C271F20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1CF5E77-9B80-4C76-B05C-4F1382D0C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5FAE-C3EF-4E47-8939-EEDE3A3A010F}" type="datetime1">
              <a:rPr lang="sr-Latn-RS" smtClean="0"/>
              <a:pPr/>
              <a:t>10.5.2022.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BEABE13-EC2D-49D6-A530-EC433E38F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E51BC1-8DDD-4BF6-B303-2DEE5C79E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F3DA-6D09-4FE4-8B5B-0B6611602910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2230751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48C021-6213-4576-8CD9-7E6FD783F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52BD6B8-E058-4819-A3C7-30765C4B8F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F4375E8-B8BB-4A53-A321-8C4136144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5DF993E-69E3-4361-A12E-A64D5F0CA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1560D-0967-475E-BA48-64B473E087B1}" type="datetime1">
              <a:rPr lang="sr-Latn-RS" smtClean="0"/>
              <a:pPr/>
              <a:t>10.5.2022.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86A7692-5A8A-4A51-AE45-5A4B29068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3C387E3-9E42-4B37-82EC-691205DAA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F3DA-6D09-4FE4-8B5B-0B6611602910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3400744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05484D1-AC51-45EB-ADB7-40FF24390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F082761-54D3-4185-9F22-438DD693D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FE4407-0B77-4BA5-9DD0-4A7DB0E18E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BE587-C0CB-4462-9BD2-0570022D63C1}" type="datetime1">
              <a:rPr lang="sr-Latn-RS" smtClean="0"/>
              <a:pPr/>
              <a:t>10.5.2022.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BB6DAD-4C94-409E-B5A5-F5FDBB55C3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3B90367-5092-480F-BB48-DD8299502E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2F3DA-6D09-4FE4-8B5B-0B6611602910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203151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9000">
              <a:schemeClr val="bg2">
                <a:lumMod val="90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196073C-043C-40D3-8D86-D7A354B7A77C}"/>
              </a:ext>
            </a:extLst>
          </p:cNvPr>
          <p:cNvSpPr txBox="1"/>
          <p:nvPr/>
        </p:nvSpPr>
        <p:spPr>
          <a:xfrm>
            <a:off x="1008759" y="2204122"/>
            <a:ext cx="9687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600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POVREMENI PORODIČNI SMEŠTAJ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4DCE597-EBEC-452B-8AA5-F2C339DFB032}"/>
              </a:ext>
            </a:extLst>
          </p:cNvPr>
          <p:cNvSpPr txBox="1"/>
          <p:nvPr/>
        </p:nvSpPr>
        <p:spPr>
          <a:xfrm>
            <a:off x="4571999" y="6028443"/>
            <a:ext cx="3048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0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Novi Sad</a:t>
            </a:r>
            <a:r>
              <a:rPr lang="sr-Latn-RS" sz="2000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maj, </a:t>
            </a:r>
            <a:r>
              <a:rPr lang="sr-Latn-RS" sz="2000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2022.</a:t>
            </a:r>
            <a:endParaRPr lang="sr-Latn-RS" sz="2000" dirty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8C593DE8-838E-4CC2-B9FD-88CFC4F5A6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68970" y="2980762"/>
            <a:ext cx="6566919" cy="19999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7ADF76CF-A0E9-4101-903C-DAEE536C87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26528" y="306898"/>
            <a:ext cx="1739140" cy="173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5320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90946"/>
            <a:ext cx="10896600" cy="900545"/>
          </a:xfrm>
        </p:spPr>
        <p:txBody>
          <a:bodyPr>
            <a:normAutofit/>
          </a:bodyPr>
          <a:lstStyle/>
          <a:p>
            <a:r>
              <a:rPr lang="sr-Latn-RS" sz="2800" b="1" dirty="0" smtClean="0">
                <a:solidFill>
                  <a:schemeClr val="tx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POVREMENI PORODIČNI SMEŠTAJ IZ PERSPEKTIVE CPSU NS</a:t>
            </a:r>
            <a:endParaRPr lang="en-US" sz="2800" b="1" dirty="0">
              <a:solidFill>
                <a:schemeClr val="tx1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48145" y="1704109"/>
            <a:ext cx="10716491" cy="493005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16 porodica i 18-oro dece koriste uslugu PPS</a:t>
            </a:r>
          </a:p>
          <a:p>
            <a:pPr>
              <a:buNone/>
            </a:pPr>
            <a:endParaRPr lang="sr-Latn-RS" dirty="0" smtClean="0">
              <a:solidFill>
                <a:schemeClr val="tx1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načaj usluge u periodu epidemije i kriznim situacijama</a:t>
            </a:r>
          </a:p>
          <a:p>
            <a:pPr>
              <a:buFont typeface="Wingdings" pitchFamily="2" charset="2"/>
              <a:buChar char="Ø"/>
            </a:pPr>
            <a:endParaRPr lang="sr-Latn-RS" dirty="0" smtClean="0">
              <a:solidFill>
                <a:schemeClr val="tx1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Promocija usluge (Povezivanje sa lokalnim pružaocima usluga socijalne zaštite i udruženjima roditelja, Zoom tribine, Medijska promocija)</a:t>
            </a:r>
          </a:p>
          <a:p>
            <a:pPr>
              <a:buFont typeface="Wingdings" pitchFamily="2" charset="2"/>
              <a:buChar char="Ø"/>
            </a:pPr>
            <a:endParaRPr lang="sr-Latn-RS" dirty="0" smtClean="0">
              <a:solidFill>
                <a:schemeClr val="tx1">
                  <a:lumMod val="2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sr-Latn-RS" dirty="0" smtClean="0">
              <a:solidFill>
                <a:schemeClr val="tx1">
                  <a:lumMod val="2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sr-Latn-RS" dirty="0" smtClean="0">
              <a:solidFill>
                <a:schemeClr val="tx1">
                  <a:lumMod val="25000"/>
                </a:schemeClr>
              </a:solidFill>
            </a:endParaRPr>
          </a:p>
          <a:p>
            <a:pPr>
              <a:buNone/>
            </a:pPr>
            <a:endParaRPr lang="sr-Latn-RS" dirty="0" smtClean="0">
              <a:solidFill>
                <a:schemeClr val="tx1">
                  <a:lumMod val="2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sr-Latn-RS" dirty="0" smtClean="0">
              <a:solidFill>
                <a:schemeClr val="tx1">
                  <a:lumMod val="2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sr-Latn-RS" dirty="0" smtClean="0">
              <a:solidFill>
                <a:schemeClr val="tx1">
                  <a:lumMod val="2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sr-Latn-RS" dirty="0" smtClean="0">
              <a:solidFill>
                <a:schemeClr val="tx1">
                  <a:lumMod val="2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chemeClr val="tx1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73382" y="268143"/>
            <a:ext cx="7786255" cy="1255857"/>
          </a:xfrm>
        </p:spPr>
        <p:txBody>
          <a:bodyPr>
            <a:normAutofit/>
          </a:bodyPr>
          <a:lstStyle/>
          <a:p>
            <a:pPr algn="ctr"/>
            <a:r>
              <a:rPr lang="sr-Latn-RS" sz="3600" b="1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IZAZOVI U PRUŽANJU USLUGE</a:t>
            </a:r>
            <a:r>
              <a:rPr lang="sr-Latn-RS" b="1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Latn-RS" b="1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357745"/>
            <a:ext cx="10515600" cy="481921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Nedostatak zakonske </a:t>
            </a:r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uređenosti</a:t>
            </a:r>
          </a:p>
          <a:p>
            <a:pPr>
              <a:buNone/>
            </a:pPr>
            <a:endParaRPr lang="sr-Latn-RS" dirty="0" smtClean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Obimna dokumentacija i trajanje procedure</a:t>
            </a:r>
          </a:p>
          <a:p>
            <a:pPr>
              <a:buNone/>
            </a:pPr>
            <a:endParaRPr lang="sr-Latn-RS" dirty="0" smtClean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iska </a:t>
            </a:r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naknada za bavljenje povremenim </a:t>
            </a:r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hraniteljstvom</a:t>
            </a:r>
          </a:p>
          <a:p>
            <a:pPr>
              <a:buNone/>
            </a:pPr>
            <a:endParaRPr lang="sr-Latn-RS" dirty="0" smtClean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 </a:t>
            </a:r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“povremeni hranitelj</a:t>
            </a:r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pPr>
              <a:buFont typeface="Wingdings" pitchFamily="2" charset="2"/>
              <a:buChar char="Ø"/>
            </a:pPr>
            <a:endParaRPr lang="sr-Latn-RS" dirty="0" smtClean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Završetak usluge nakon navršenih 26 godina života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B5DB8DA-8B51-4CF1-AD2C-74C8A55EEF90}"/>
              </a:ext>
            </a:extLst>
          </p:cNvPr>
          <p:cNvSpPr txBox="1"/>
          <p:nvPr/>
        </p:nvSpPr>
        <p:spPr>
          <a:xfrm>
            <a:off x="1881809" y="2173356"/>
            <a:ext cx="87331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4000" b="1" dirty="0">
                <a:solidFill>
                  <a:schemeClr val="tx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HVALA VAM NA PAŽNJI </a:t>
            </a:r>
            <a:r>
              <a:rPr lang="sr-Latn-RS" sz="4000" b="1" dirty="0">
                <a:solidFill>
                  <a:schemeClr val="tx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sr-Latn-RS" sz="4000" b="1" dirty="0">
              <a:solidFill>
                <a:schemeClr val="tx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3D30C11-2609-4B5C-8C51-4C17D7E44DBC}"/>
              </a:ext>
            </a:extLst>
          </p:cNvPr>
          <p:cNvSpPr txBox="1"/>
          <p:nvPr/>
        </p:nvSpPr>
        <p:spPr>
          <a:xfrm>
            <a:off x="4950004" y="5435471"/>
            <a:ext cx="7016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RS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Anđela Tomić, diplomirani </a:t>
            </a:r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defektolog</a:t>
            </a:r>
            <a:endParaRPr lang="sr-Latn-RS" dirty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Saradnica u </a:t>
            </a:r>
            <a:r>
              <a:rPr lang="sr-Latn-RS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 za porodični smeštaj i usvojenje Novi Sad </a:t>
            </a:r>
          </a:p>
        </p:txBody>
      </p:sp>
    </p:spTree>
    <p:extLst>
      <p:ext uri="{BB962C8B-B14F-4D97-AF65-F5344CB8AC3E}">
        <p14:creationId xmlns:p14="http://schemas.microsoft.com/office/powerpoint/2010/main" xmlns="" val="1885320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577C403-3A64-4AD2-8E0F-231A7D93E074}"/>
              </a:ext>
            </a:extLst>
          </p:cNvPr>
          <p:cNvSpPr txBox="1"/>
          <p:nvPr/>
        </p:nvSpPr>
        <p:spPr>
          <a:xfrm>
            <a:off x="2423374" y="570208"/>
            <a:ext cx="7288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b="1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POVREMENI PORODIČNI SMEŠTAJ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0C04716-874F-4B4A-B06A-9F864F1141AD}"/>
              </a:ext>
            </a:extLst>
          </p:cNvPr>
          <p:cNvSpPr txBox="1"/>
          <p:nvPr/>
        </p:nvSpPr>
        <p:spPr>
          <a:xfrm>
            <a:off x="503582" y="1622476"/>
            <a:ext cx="1084027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Povremeni porodični smeštaj predstavlja </a:t>
            </a:r>
            <a:r>
              <a:rPr lang="sr-Latn-RS" sz="2400" b="1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preventivnu </a:t>
            </a: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uslugu socijalne zaštite koja pruža podršku biološkoj porodici deteta/mlade osobe sa smetnjama u razvoju da povremenim boravkom deteta/mlade osobe u povremenoj hraniteljskoj porodici spreči iscrpljivanje roditelja, socijalnu izolaciju, nebrigu roditelja o sopstvenom zdravlju i prevenira izdvajanje deteta/mlade osobe iz porodice</a:t>
            </a:r>
            <a:r>
              <a:rPr lang="sr-Latn-RS" sz="2400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/>
            <a:endParaRPr lang="sr-Latn-RS" sz="2000" dirty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/>
            <a:endParaRPr lang="sr-Latn-RS" sz="2000" dirty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5BD5B4E-C910-493E-9C5F-CCB2700CD8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8654" y="3978662"/>
            <a:ext cx="2525744" cy="227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6173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9E922D9-6AD2-4E05-A82C-F2772A078413}"/>
              </a:ext>
            </a:extLst>
          </p:cNvPr>
          <p:cNvSpPr txBox="1"/>
          <p:nvPr/>
        </p:nvSpPr>
        <p:spPr>
          <a:xfrm>
            <a:off x="828260" y="1775791"/>
            <a:ext cx="1053547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sr-Latn-RS" sz="2000" dirty="0">
              <a:solidFill>
                <a:srgbClr val="DBDBDB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sr-Latn-RS" sz="2400" b="0" i="0" u="none" strike="noStrike" kern="1200" cap="none" spc="0" normalizeH="0" baseline="0" noProof="0" dirty="0">
                <a:ln>
                  <a:noFill/>
                </a:ln>
                <a:solidFill>
                  <a:srgbClr val="DBDBDB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Poboljšanje kvaliteta života porodica koje brinu o deci sa smetnjama u razvoju;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sr-Latn-RS" sz="2400" dirty="0">
              <a:solidFill>
                <a:srgbClr val="DBDBDB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sr-Latn-RS" sz="2400" dirty="0">
                <a:solidFill>
                  <a:srgbClr val="DBDBDB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kumimoji="0" lang="sr-Latn-RS" sz="2400" b="0" i="0" u="none" strike="noStrike" kern="1200" cap="none" spc="0" normalizeH="0" baseline="0" noProof="0" dirty="0">
                <a:ln>
                  <a:noFill/>
                </a:ln>
                <a:solidFill>
                  <a:srgbClr val="DBDBDB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roširivanje i sticanje novih iskustava dece;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sr-Latn-RS" sz="2400" dirty="0">
              <a:solidFill>
                <a:srgbClr val="DBDBDB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sr-Latn-RS" sz="2400" dirty="0">
                <a:solidFill>
                  <a:srgbClr val="DBDBDB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kumimoji="0" lang="sr-Latn-RS" sz="2400" b="0" i="0" u="none" strike="noStrike" kern="1200" cap="none" spc="0" normalizeH="0" baseline="0" noProof="0" dirty="0">
                <a:ln>
                  <a:noFill/>
                </a:ln>
                <a:solidFill>
                  <a:srgbClr val="DBDBDB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čuvanje porodičnih snaga i porodične zajednice;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sr-Latn-RS" sz="2400" dirty="0">
              <a:solidFill>
                <a:srgbClr val="DBDBDB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sr-Latn-RS" sz="2400" dirty="0">
                <a:solidFill>
                  <a:srgbClr val="DBDBDB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kumimoji="0" lang="sr-Latn-RS" sz="2400" b="0" i="0" u="none" strike="noStrike" kern="1200" cap="none" spc="0" normalizeH="0" baseline="0" noProof="0" dirty="0">
                <a:ln>
                  <a:noFill/>
                </a:ln>
                <a:solidFill>
                  <a:srgbClr val="DBDBDB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manjenje socijalne izolacije i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sr-Latn-RS" sz="2400" dirty="0">
              <a:solidFill>
                <a:srgbClr val="DBDBDB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sr-Latn-RS" sz="2400" b="0" i="0" u="none" strike="noStrike" kern="1200" cap="none" spc="0" normalizeH="0" baseline="0" noProof="0" dirty="0">
                <a:ln>
                  <a:noFill/>
                </a:ln>
                <a:solidFill>
                  <a:srgbClr val="DBDBDB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Odrastanje dece u porodičnom okruženju.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CA8D2D3-D59C-40B7-830E-A1E2E18CD7AF}"/>
              </a:ext>
            </a:extLst>
          </p:cNvPr>
          <p:cNvSpPr txBox="1"/>
          <p:nvPr/>
        </p:nvSpPr>
        <p:spPr>
          <a:xfrm>
            <a:off x="3644348" y="809222"/>
            <a:ext cx="44792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3200" b="1" i="0" u="none" strike="noStrike" kern="1200" cap="none" spc="0" normalizeH="0" baseline="0" noProof="0">
                <a:ln>
                  <a:noFill/>
                </a:ln>
                <a:solidFill>
                  <a:srgbClr val="DBDBDB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SVRHA USLUGE</a:t>
            </a:r>
            <a:endParaRPr kumimoji="0" lang="sr-Latn-RS" sz="3200" b="1" i="0" u="none" strike="noStrike" kern="1200" cap="none" spc="0" normalizeH="0" baseline="0" noProof="0" dirty="0">
              <a:ln>
                <a:noFill/>
              </a:ln>
              <a:solidFill>
                <a:srgbClr val="DBDBDB">
                  <a:lumMod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7665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EB0CE27-23E6-4235-9206-87832CFE5193}"/>
              </a:ext>
            </a:extLst>
          </p:cNvPr>
          <p:cNvSpPr txBox="1"/>
          <p:nvPr/>
        </p:nvSpPr>
        <p:spPr>
          <a:xfrm>
            <a:off x="3296529" y="408779"/>
            <a:ext cx="5598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b="1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CILJEVI USLUGE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4016313-46C3-4B8B-8141-36445C291A4F}"/>
              </a:ext>
            </a:extLst>
          </p:cNvPr>
          <p:cNvSpPr txBox="1"/>
          <p:nvPr/>
        </p:nvSpPr>
        <p:spPr>
          <a:xfrm>
            <a:off x="635391" y="1386633"/>
            <a:ext cx="109212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Razvijanje podrške deci sa smetnjama u razvoju i njihovim porodicama – predah biološkim roditeljima i smanjenje rizika od razdvajanja porodice, odnosno institucionalizacije deteta;</a:t>
            </a:r>
          </a:p>
          <a:p>
            <a:pPr algn="just"/>
            <a:endParaRPr lang="sr-Latn-RS" sz="2400" dirty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Obogaćivanje svakodnevnih aktivnosti i životnih sadržaja dece sa smetnjama u razvoju – sticanje novih veština, aktivnije učestovanje u zajednici;</a:t>
            </a:r>
          </a:p>
          <a:p>
            <a:pPr algn="just"/>
            <a:endParaRPr lang="sr-Latn-RS" sz="2400" dirty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Razvijanje pozitivnih vrednosti i solidarnosti ljudi;</a:t>
            </a:r>
          </a:p>
          <a:p>
            <a:pPr algn="just"/>
            <a:endParaRPr lang="sr-Latn-RS" sz="2400" dirty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Osvešćivanje izazova sa kojima se porodice koje brinu o deci sa smetnjama u razvoju suočavaju.</a:t>
            </a:r>
          </a:p>
        </p:txBody>
      </p:sp>
    </p:spTree>
    <p:extLst>
      <p:ext uri="{BB962C8B-B14F-4D97-AF65-F5344CB8AC3E}">
        <p14:creationId xmlns:p14="http://schemas.microsoft.com/office/powerpoint/2010/main" xmlns="" val="4276264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F980784-42E9-482F-9526-3C4D556301C9}"/>
              </a:ext>
            </a:extLst>
          </p:cNvPr>
          <p:cNvSpPr txBox="1"/>
          <p:nvPr/>
        </p:nvSpPr>
        <p:spPr>
          <a:xfrm>
            <a:off x="3697458" y="323676"/>
            <a:ext cx="4797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b="1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ISHODI USLUGE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EC8A2E2-0E55-4D72-BFE6-45F9D7CFA195}"/>
              </a:ext>
            </a:extLst>
          </p:cNvPr>
          <p:cNvSpPr txBox="1"/>
          <p:nvPr/>
        </p:nvSpPr>
        <p:spPr>
          <a:xfrm>
            <a:off x="195824" y="1192696"/>
            <a:ext cx="1180034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RS" sz="2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sr-Latn-RS" sz="2400" b="1" u="sng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 sa smetnjama u razvoju koje koristi uslugu:</a:t>
            </a:r>
          </a:p>
          <a:p>
            <a:pPr algn="just"/>
            <a:endParaRPr lang="sr-Latn-RS" sz="2400" b="1" dirty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Uključeno je u zajednicu, socijalizuje se, napreduje u komunikaciji sa vršnjacima i praktikuje svoja interesovanja;</a:t>
            </a:r>
          </a:p>
          <a:p>
            <a:pPr algn="just"/>
            <a:endParaRPr lang="sr-Latn-RS" sz="2400" dirty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Razvija različita znanja i veštine, oseća prihvaćenost, samopouzdanje i zadovoljstvo zbog novih iskustava.</a:t>
            </a:r>
          </a:p>
          <a:p>
            <a:pPr algn="just"/>
            <a:endParaRPr lang="sr-Latn-RS" sz="2400" dirty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sr-Latn-RS" sz="2400" b="1" u="sng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Roditelji deteta sa smetnjama u razvoju koji koriste uslugu:</a:t>
            </a:r>
          </a:p>
          <a:p>
            <a:pPr algn="just"/>
            <a:endParaRPr lang="sr-Latn-RS" sz="2400" dirty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Imaju više vremena za zadovoljavanje svojih potreba i brige o svom zdravlju, za odmor, rekreaciju i lična interesovanja;</a:t>
            </a:r>
          </a:p>
          <a:p>
            <a:pPr algn="just"/>
            <a:endParaRPr lang="sr-Latn-RS" sz="2400" dirty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Razvijaju strategije rada na jačanju svojih snaga, podeljene brige.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sr-Latn-RS" sz="24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sr-Latn-RS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sr-Latn-R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1207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3C1F50D-5473-4E6A-B964-3506CD5C83F3}"/>
              </a:ext>
            </a:extLst>
          </p:cNvPr>
          <p:cNvSpPr txBox="1"/>
          <p:nvPr/>
        </p:nvSpPr>
        <p:spPr>
          <a:xfrm>
            <a:off x="-197893" y="429184"/>
            <a:ext cx="12044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KORISNICI USLUGE POVREMENOG PORODIČNOG SMEŠTAJA</a:t>
            </a:r>
            <a:endParaRPr lang="sr-Latn-RS" sz="2800" b="1" dirty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7DF5227-D6C2-4B54-8B51-D493D640733D}"/>
              </a:ext>
            </a:extLst>
          </p:cNvPr>
          <p:cNvSpPr txBox="1"/>
          <p:nvPr/>
        </p:nvSpPr>
        <p:spPr>
          <a:xfrm>
            <a:off x="217270" y="1227392"/>
            <a:ext cx="11497408" cy="5201424"/>
          </a:xfrm>
          <a:prstGeom prst="rect">
            <a:avLst/>
          </a:prstGeom>
          <a:noFill/>
          <a:effectLst>
            <a:glow rad="1905000">
              <a:schemeClr val="accent1">
                <a:alpha val="3400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Usluga je namenjena porodicama koje brinu o deci/mladima sa smetnjama u razvoju, a naročita pažnja se poklanja porodicama kod kojih postoji povećan rizik od izdvajanja dece iz porodice:</a:t>
            </a:r>
          </a:p>
          <a:p>
            <a:pPr algn="just"/>
            <a:endParaRPr lang="sr-Latn-RS" sz="2400" dirty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sr-Latn-RS" sz="2400" dirty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Porodice gde je očigledna iscrpljenost ličnih resursa roditelja;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Porodice u kojima su materijalni uslovi života nepovoljni;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Socijalno izolovane porodice;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Porodice dece sa težim ili teškim smetnjama u razvoju;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Jednoroditeljske porodice;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Porodice sa više dece sa smetnjama u razvoju;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Porodice koje nisu uključene u druge oblike pomoći i podrške;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Porodice u kojima je narušeno zdravlje roditelja.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sr-Latn-RS" sz="2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E538BE2-132E-4847-9931-4E058747C8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aintStrokes trans="76000" intensity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81146" y="4488728"/>
            <a:ext cx="2193584" cy="20839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991404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5B95F31-EA79-4DD7-A30F-E77E8FAB2A84}"/>
              </a:ext>
            </a:extLst>
          </p:cNvPr>
          <p:cNvSpPr txBox="1"/>
          <p:nvPr/>
        </p:nvSpPr>
        <p:spPr>
          <a:xfrm>
            <a:off x="475956" y="1194300"/>
            <a:ext cx="11477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Latn-RS" sz="2400" dirty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Korisnici usluge Povremeni porodični smeštaj prema vrsti razvojnih smetnji:</a:t>
            </a:r>
          </a:p>
          <a:p>
            <a:pPr algn="just"/>
            <a:endParaRPr lang="sr-Latn-RS" sz="2400" dirty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Deca sa intelektualnim teškoćama;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Deca sa autizmom;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Deca sa višestrukim smetnjama u razvoju;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Deca sa senzornim i fizičkim invaliditetom.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A1BB8C7-0EDE-498D-9F7C-3035C98AF3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99438" y="4750314"/>
            <a:ext cx="3731430" cy="18267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580900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8E7A2EC-9247-45A8-8754-9691843D1841}"/>
              </a:ext>
            </a:extLst>
          </p:cNvPr>
          <p:cNvSpPr txBox="1"/>
          <p:nvPr/>
        </p:nvSpPr>
        <p:spPr>
          <a:xfrm>
            <a:off x="433473" y="191069"/>
            <a:ext cx="112005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b="1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PRUŽAOCI USLUGE POVREMENI PORODIČNI SMEŠTAJ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89C5B1B-B5A5-430B-80B5-27A7D48CD63D}"/>
              </a:ext>
            </a:extLst>
          </p:cNvPr>
          <p:cNvSpPr txBox="1"/>
          <p:nvPr/>
        </p:nvSpPr>
        <p:spPr>
          <a:xfrm>
            <a:off x="239150" y="1539027"/>
            <a:ext cx="11394831" cy="4057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Najčešći pružaoci usluge Povremeni porodični smeštaj jesu bliži ili dalji srodnici i bliske osobe iz okruženja deteta:</a:t>
            </a:r>
          </a:p>
          <a:p>
            <a:pPr algn="just">
              <a:spcAft>
                <a:spcPts val="1000"/>
              </a:spcAft>
            </a:pPr>
            <a:endParaRPr lang="sr-Latn-RS" sz="2400" dirty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Koje su motivisane da pruže podršku i pomognu roditeljima dece sa smetnjama u razvoju;</a:t>
            </a:r>
          </a:p>
          <a:p>
            <a:pPr marL="342900" indent="-34290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Koje već imaju uspostavljen odnos poverenja i bliskosti sa biološkom porodicom deteta;</a:t>
            </a:r>
          </a:p>
          <a:p>
            <a:pPr marL="342900" indent="-34290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Koje su spremne na izgradnju partnerskog odnosa sa biološkom porodicom i </a:t>
            </a:r>
          </a:p>
          <a:p>
            <a:pPr marL="342900" indent="-34290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sr-Latn-RS" sz="2400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Koje imaju podobnost za bavljenje hraniteljstvom uz poštovanje zakona.</a:t>
            </a:r>
            <a:endParaRPr lang="sr-Latn-RS" sz="200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9322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934A111-3F24-43EF-8F25-5D24C54D203F}"/>
              </a:ext>
            </a:extLst>
          </p:cNvPr>
          <p:cNvSpPr txBox="1"/>
          <p:nvPr/>
        </p:nvSpPr>
        <p:spPr>
          <a:xfrm>
            <a:off x="2649415" y="172482"/>
            <a:ext cx="68931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b="1" dirty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STANDARDI USLUGE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2324413-FA16-43BA-AE36-9C4C1F5010C8}"/>
              </a:ext>
            </a:extLst>
          </p:cNvPr>
          <p:cNvSpPr txBox="1"/>
          <p:nvPr/>
        </p:nvSpPr>
        <p:spPr>
          <a:xfrm>
            <a:off x="512618" y="1087189"/>
            <a:ext cx="10998489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Usluga Povremeni porodični smeštaj organizuje se u kraćim intervalima, od nekoliko sati dnevno, nekoliko dana nedeljno, odnosno u kontinuitetu najviše 15 dana, a na godišnjem nivou najviše 60 dana;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Jedna hraniteljska porodica može pružati uslugu povremenog hraniteljstva za više dece, odnosno istovremeno za dvoje dece, izuzev kada su u pitanju braća i sestre;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Pružaocima usluge i porodici deteta obezbeđuje se priprema za pružanje usluge, podrška i obuka tokom pružanja usluge;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Opremanje prostora za dete sa smetnjama u razvoju mora biti u skladu sa standardima propisanim za hraniteljstvo za decu sa smetnjama u razvoju;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Porodica deteta sa smetnjama u razvoju predlaže kandidate za pružanje usluge iz kruga svojih prijatelja, srodnika i poznanika koji žive u istoj sredini u kojoj živi dete;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Pružaoci usluge dostavljaju dokumentaciju koja je u skladu sa propisanim uslovima za hranitelje;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sr-Latn-RS" dirty="0" smtClean="0">
                <a:solidFill>
                  <a:schemeClr val="tx1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Procena podobnosti pružaoca usluge vrši se u skladu sa procedurom za hranitelje, nakon čega se izdaje licenca koja važi dve godine.</a:t>
            </a:r>
            <a:endParaRPr lang="sr-Latn-RS" sz="2000" dirty="0" smtClean="0">
              <a:solidFill>
                <a:schemeClr val="tx1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3863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DBDBDB"/>
      </a:dk1>
      <a:lt1>
        <a:srgbClr val="F7CBAC"/>
      </a:lt1>
      <a:dk2>
        <a:srgbClr val="FFF2CC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1924</TotalTime>
  <Words>730</Words>
  <Application>Microsoft Office PowerPoint</Application>
  <PresentationFormat>Custom</PresentationFormat>
  <Paragraphs>95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POVREMENI PORODIČNI SMEŠTAJ IZ PERSPEKTIVE CPSU NS</vt:lpstr>
      <vt:lpstr>IZAZOVI U PRUŽANJU USLUGE 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41. SUSRETI SOCIJALNIH RADNIKA</dc:title>
  <dc:creator>dragana stankovic gaic</dc:creator>
  <cp:lastModifiedBy>Ivana</cp:lastModifiedBy>
  <cp:revision>106</cp:revision>
  <dcterms:created xsi:type="dcterms:W3CDTF">2021-05-29T13:55:54Z</dcterms:created>
  <dcterms:modified xsi:type="dcterms:W3CDTF">2022-05-10T20:30:08Z</dcterms:modified>
</cp:coreProperties>
</file>