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347" r:id="rId3"/>
    <p:sldId id="349" r:id="rId4"/>
    <p:sldId id="348" r:id="rId5"/>
    <p:sldId id="351" r:id="rId6"/>
    <p:sldId id="350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1C4F"/>
    <a:srgbClr val="126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76" autoAdjust="0"/>
    <p:restoredTop sz="86380" autoAdjust="0"/>
  </p:normalViewPr>
  <p:slideViewPr>
    <p:cSldViewPr>
      <p:cViewPr varScale="1">
        <p:scale>
          <a:sx n="85" d="100"/>
          <a:sy n="85" d="100"/>
        </p:scale>
        <p:origin x="79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DA7849E-319C-4709-B327-65B64B814A2A}" type="datetimeFigureOut">
              <a:rPr lang="en-US" smtClean="0"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E29529-C7F6-45D3-8286-E3605BFFAD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97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019B179-4FA8-4B80-B31F-F3867713F98E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0B70F1-9942-4246-8A30-7D85FC9A9A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3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0B70F1-9942-4246-8A30-7D85FC9A9A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8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85" y="4418654"/>
            <a:ext cx="3656955" cy="2439346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2416648"/>
            <a:ext cx="6400800" cy="20791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86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-3243" y="21336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2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4485" y="5344489"/>
            <a:ext cx="2286000" cy="152486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  <a:lvl2pPr>
              <a:defRPr>
                <a:solidFill>
                  <a:srgbClr val="1268B2"/>
                </a:solidFill>
              </a:defRPr>
            </a:lvl2pPr>
            <a:lvl3pPr>
              <a:defRPr>
                <a:solidFill>
                  <a:srgbClr val="1268B2"/>
                </a:solidFill>
              </a:defRPr>
            </a:lvl3pPr>
            <a:lvl4pPr>
              <a:defRPr>
                <a:solidFill>
                  <a:srgbClr val="1268B2"/>
                </a:solidFill>
              </a:defRPr>
            </a:lvl4pPr>
            <a:lvl5pPr>
              <a:defRPr>
                <a:solidFill>
                  <a:srgbClr val="1268B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27562" y="14478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2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268B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029200"/>
          </a:xfrm>
        </p:spPr>
        <p:txBody>
          <a:bodyPr/>
          <a:lstStyle>
            <a:lvl1pPr>
              <a:defRPr sz="2800">
                <a:solidFill>
                  <a:srgbClr val="1268B2"/>
                </a:solidFill>
              </a:defRPr>
            </a:lvl1pPr>
            <a:lvl2pPr>
              <a:defRPr sz="2400">
                <a:solidFill>
                  <a:srgbClr val="1268B2"/>
                </a:solidFill>
              </a:defRPr>
            </a:lvl2pPr>
            <a:lvl3pPr>
              <a:defRPr sz="2000">
                <a:solidFill>
                  <a:srgbClr val="1268B2"/>
                </a:solidFill>
              </a:defRPr>
            </a:lvl3pPr>
            <a:lvl4pPr>
              <a:defRPr sz="1800">
                <a:solidFill>
                  <a:srgbClr val="1268B2"/>
                </a:solidFill>
              </a:defRPr>
            </a:lvl4pPr>
            <a:lvl5pPr>
              <a:defRPr sz="1800">
                <a:solidFill>
                  <a:srgbClr val="1268B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381000" y="0"/>
            <a:ext cx="0" cy="6858000"/>
          </a:xfrm>
          <a:prstGeom prst="line">
            <a:avLst/>
          </a:prstGeom>
          <a:ln w="38100">
            <a:solidFill>
              <a:srgbClr val="1268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-27562" y="1447800"/>
            <a:ext cx="9144000" cy="76200"/>
          </a:xfrm>
          <a:prstGeom prst="rect">
            <a:avLst/>
          </a:prstGeom>
          <a:solidFill>
            <a:srgbClr val="CE1C4F"/>
          </a:solidFill>
          <a:ln>
            <a:solidFill>
              <a:srgbClr val="CE1C4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029200"/>
          </a:xfrm>
        </p:spPr>
        <p:txBody>
          <a:bodyPr/>
          <a:lstStyle>
            <a:lvl1pPr>
              <a:defRPr sz="2800">
                <a:solidFill>
                  <a:srgbClr val="CE1C4F"/>
                </a:solidFill>
              </a:defRPr>
            </a:lvl1pPr>
            <a:lvl2pPr>
              <a:defRPr sz="2400">
                <a:solidFill>
                  <a:srgbClr val="CE1C4F"/>
                </a:solidFill>
              </a:defRPr>
            </a:lvl2pPr>
            <a:lvl3pPr>
              <a:defRPr sz="2000">
                <a:solidFill>
                  <a:srgbClr val="CE1C4F"/>
                </a:solidFill>
              </a:defRPr>
            </a:lvl3pPr>
            <a:lvl4pPr>
              <a:defRPr sz="1800">
                <a:solidFill>
                  <a:srgbClr val="CE1C4F"/>
                </a:solidFill>
              </a:defRPr>
            </a:lvl4pPr>
            <a:lvl5pPr>
              <a:defRPr sz="1800">
                <a:solidFill>
                  <a:srgbClr val="CE1C4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98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299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73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57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44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2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FCC08-85F0-4298-8BE4-70B7EBACFC2A}" type="datetimeFigureOut">
              <a:rPr lang="en-US" smtClean="0"/>
              <a:pPr/>
              <a:t>5/11/2022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EFA91-B289-4C6C-A3AF-96F1919BA5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2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470025"/>
          </a:xfrm>
        </p:spPr>
        <p:txBody>
          <a:bodyPr>
            <a:normAutofit/>
          </a:bodyPr>
          <a:lstStyle/>
          <a:p>
            <a:endParaRPr lang="x-none" b="1" dirty="0">
              <a:solidFill>
                <a:srgbClr val="1268B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581400"/>
            <a:ext cx="6219825" cy="2362200"/>
          </a:xfrm>
        </p:spPr>
        <p:txBody>
          <a:bodyPr>
            <a:normAutofit fontScale="85000" lnSpcReduction="20000"/>
          </a:bodyPr>
          <a:lstStyle/>
          <a:p>
            <a:pPr algn="r"/>
            <a:endParaRPr lang="sr-Cyrl-RS" sz="2600" dirty="0">
              <a:solidFill>
                <a:srgbClr val="CE1C4F"/>
              </a:solidFill>
            </a:endParaRPr>
          </a:p>
          <a:p>
            <a:pPr algn="r"/>
            <a:endParaRPr lang="sr-Cyrl-RS" sz="2600" dirty="0">
              <a:solidFill>
                <a:srgbClr val="CE1C4F"/>
              </a:solidFill>
            </a:endParaRPr>
          </a:p>
          <a:p>
            <a:r>
              <a:rPr lang="sr-Cyrl-RS" sz="3900" dirty="0">
                <a:solidFill>
                  <a:srgbClr val="CE1C4F"/>
                </a:solidFill>
              </a:rPr>
              <a:t>Сарадња ЦПСУ НС и ЦСР</a:t>
            </a:r>
          </a:p>
          <a:p>
            <a:r>
              <a:rPr lang="sr-Cyrl-RS" sz="3900" dirty="0">
                <a:solidFill>
                  <a:srgbClr val="CE1C4F"/>
                </a:solidFill>
              </a:rPr>
              <a:t>- Изазови у раду - </a:t>
            </a:r>
          </a:p>
          <a:p>
            <a:pPr algn="r"/>
            <a:endParaRPr lang="sr-Cyrl-RS" sz="2000" dirty="0">
              <a:solidFill>
                <a:srgbClr val="CE1C4F"/>
              </a:solidFill>
            </a:endParaRPr>
          </a:p>
          <a:p>
            <a:pPr algn="r"/>
            <a:r>
              <a:rPr lang="sr-Cyrl-RS" sz="2600" dirty="0">
                <a:solidFill>
                  <a:srgbClr val="CE1C4F"/>
                </a:solidFill>
              </a:rPr>
              <a:t> </a:t>
            </a:r>
          </a:p>
          <a:p>
            <a:pPr algn="r"/>
            <a:endParaRPr lang="sr-Cyrl-RS" sz="1600" dirty="0">
              <a:solidFill>
                <a:srgbClr val="CE1C4F"/>
              </a:solidFill>
            </a:endParaRPr>
          </a:p>
          <a:p>
            <a:endParaRPr lang="sr-Cyrl-RS" sz="1600" b="1" dirty="0">
              <a:solidFill>
                <a:srgbClr val="CE1C4F"/>
              </a:solidFill>
            </a:endParaRPr>
          </a:p>
          <a:p>
            <a:pPr algn="r"/>
            <a:endParaRPr lang="en-US" sz="2600" dirty="0">
              <a:solidFill>
                <a:srgbClr val="CE1C4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17488"/>
            <a:ext cx="9163878" cy="4332288"/>
          </a:xfrm>
          <a:prstGeom prst="rect">
            <a:avLst/>
          </a:prstGeom>
        </p:spPr>
      </p:pic>
      <p:pic>
        <p:nvPicPr>
          <p:cNvPr id="1034" name="Picture 10" descr="Magpi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5257800"/>
            <a:ext cx="1593850" cy="148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82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4AB6AC1-890C-1259-BBA8-C2F7414BB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ЦПСУ НС  -   ЦСР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1FF2491D-1E46-F319-7496-4393CF258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ЦПСУ НС преузео у надлежност хранитељске породице са </a:t>
            </a:r>
            <a:r>
              <a:rPr lang="sr-Cyrl-RS" dirty="0" err="1"/>
              <a:t>Јужнобачког</a:t>
            </a:r>
            <a:r>
              <a:rPr lang="sr-Cyrl-RS" dirty="0"/>
              <a:t> округа.</a:t>
            </a:r>
          </a:p>
          <a:p>
            <a:r>
              <a:rPr lang="sr-Cyrl-RS" dirty="0"/>
              <a:t> 12 општина и 9 Центара за социјални рад</a:t>
            </a:r>
          </a:p>
          <a:p>
            <a:r>
              <a:rPr lang="sr-Cyrl-RS" dirty="0"/>
              <a:t>Укупан број хранитељских породица које прати ЦПСУ је 3</a:t>
            </a:r>
            <a:r>
              <a:rPr lang="sr-Latn-RS"/>
              <a:t>38</a:t>
            </a:r>
            <a:endParaRPr lang="sr-Cyrl-RS" dirty="0"/>
          </a:p>
          <a:p>
            <a:r>
              <a:rPr lang="sr-Cyrl-RS" dirty="0"/>
              <a:t>Укупан број деце и младих на хранитељству је 511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72794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DFA0899-92A5-98BB-1225-50BADBBD8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Дилеме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25EB8D71-36F9-9C44-69C1-168B801D1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Cyrl-RS" dirty="0"/>
              <a:t>Неразумевање надлежности  у ситуацијама/поступцима  када  су укључене обе установе ЦПСУ и ЦСР:</a:t>
            </a:r>
          </a:p>
          <a:p>
            <a:r>
              <a:rPr lang="sr-Cyrl-RS" dirty="0"/>
              <a:t>реализација смештаја деце у хп</a:t>
            </a:r>
          </a:p>
          <a:p>
            <a:r>
              <a:rPr lang="sr-Cyrl-RS" dirty="0"/>
              <a:t>премештаји деце из једне хп у другу хп, </a:t>
            </a:r>
          </a:p>
          <a:p>
            <a:r>
              <a:rPr lang="sr-Cyrl-RS" dirty="0"/>
              <a:t>планови заштите, </a:t>
            </a:r>
          </a:p>
          <a:p>
            <a:r>
              <a:rPr lang="sr-Cyrl-RS" dirty="0"/>
              <a:t>планови контаката, праћење контаката,</a:t>
            </a:r>
          </a:p>
          <a:p>
            <a:r>
              <a:rPr lang="ru-RU" dirty="0"/>
              <a:t>улога ЦПСУ у поступцима усвојења (припрема хранитељске породице и детета за усвојење).</a:t>
            </a:r>
          </a:p>
          <a:p>
            <a:endParaRPr lang="sr-Cyrl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71683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4962028-7820-0AFD-E471-630CC487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Изазови у раду</a:t>
            </a:r>
            <a:br>
              <a:rPr lang="sr-Cyrl-RS" dirty="0"/>
            </a:b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CE6076CC-DF3F-20A2-0F54-D69FEC24C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Cyrl-RS" b="1" dirty="0"/>
              <a:t>Ургентни смештаји:</a:t>
            </a:r>
          </a:p>
          <a:p>
            <a:pPr>
              <a:buFontTx/>
              <a:buChar char="-"/>
            </a:pPr>
            <a:r>
              <a:rPr lang="sr-Cyrl-RS" dirty="0"/>
              <a:t>Недовољан број ургентних хранитељских породица (приоритет збрињавање деце узраста од 0 до 3 године).</a:t>
            </a:r>
          </a:p>
          <a:p>
            <a:pPr marL="0" indent="0">
              <a:buNone/>
            </a:pPr>
            <a:endParaRPr lang="sr-Cyrl-RS" dirty="0"/>
          </a:p>
          <a:p>
            <a:pPr>
              <a:buFontTx/>
              <a:buChar char="-"/>
            </a:pPr>
            <a:r>
              <a:rPr lang="sr-Cyrl-RS" dirty="0"/>
              <a:t>Ургентно збрињавање деце – пракса </a:t>
            </a:r>
          </a:p>
          <a:p>
            <a:pPr marL="0" indent="0">
              <a:buNone/>
            </a:pPr>
            <a:r>
              <a:rPr lang="sr-Cyrl-RS" dirty="0"/>
              <a:t>    Оправданост?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r>
              <a:rPr lang="sr-Cyrl-RS" dirty="0"/>
              <a:t>-  Смештај деце у хранитељске породице без   сагласности ЦПСУ. </a:t>
            </a:r>
          </a:p>
          <a:p>
            <a:pPr marL="0" indent="0">
              <a:buNone/>
            </a:pPr>
            <a:r>
              <a:rPr lang="sr-Cyrl-RS" dirty="0"/>
              <a:t>     </a:t>
            </a:r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>
              <a:buFontTx/>
              <a:buChar char="-"/>
            </a:pPr>
            <a:endParaRPr lang="sr-Cyrl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563799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3D10ED2-9403-030B-812D-C4923285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Изазови у раду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01D1BC7C-7520-EEA9-71A0-C515C7BC6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/>
              <a:t>Недовољан број ХП </a:t>
            </a:r>
            <a:r>
              <a:rPr lang="sr-Cyrl-RS" dirty="0"/>
              <a:t>које су спремне да брину о деци са тешкоћама у понашању</a:t>
            </a:r>
          </a:p>
          <a:p>
            <a:r>
              <a:rPr lang="sr-Cyrl-RS" b="1" dirty="0"/>
              <a:t>Недостатак услуга </a:t>
            </a:r>
            <a:r>
              <a:rPr lang="sr-Cyrl-RS" dirty="0"/>
              <a:t>и подршке намењене специјализованим ХП и  деци са сметњама у развоју и изазовима у понашању (локалне услуге)</a:t>
            </a:r>
          </a:p>
          <a:p>
            <a:pPr marL="0" indent="0">
              <a:buNone/>
            </a:pPr>
            <a:r>
              <a:rPr lang="sr-Cyrl-RS" b="1" dirty="0"/>
              <a:t>Смештај деце тинејџерског узраста у ХП </a:t>
            </a:r>
          </a:p>
          <a:p>
            <a:r>
              <a:rPr lang="sr-Cyrl-RS" dirty="0"/>
              <a:t>Хранитељи  нису отворени за смештај</a:t>
            </a:r>
          </a:p>
          <a:p>
            <a:r>
              <a:rPr lang="sr-Cyrl-RS" dirty="0"/>
              <a:t>Деца се тешко адаптирају на породицу</a:t>
            </a:r>
          </a:p>
          <a:p>
            <a:endParaRPr lang="sr-Cyrl-RS" dirty="0"/>
          </a:p>
          <a:p>
            <a:pPr marL="0" indent="0">
              <a:buNone/>
            </a:pPr>
            <a:endParaRPr lang="sr-Cyrl-RS" dirty="0"/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242153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231115-B48F-21A6-4EEF-B943E308C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Циљ</a:t>
            </a:r>
            <a:endParaRPr lang="sr-Latn-RS" dirty="0"/>
          </a:p>
        </p:txBody>
      </p:sp>
      <p:sp>
        <p:nvSpPr>
          <p:cNvPr id="3" name="Čuvar mesta za sadržaj 2">
            <a:extLst>
              <a:ext uri="{FF2B5EF4-FFF2-40B4-BE49-F238E27FC236}">
                <a16:creationId xmlns:a16="http://schemas.microsoft.com/office/drawing/2014/main" id="{9F83ECFB-9C25-B3B4-CDA8-ED5A5BB13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/>
              <a:t>Ургентне хранитељске породице на свакој општини</a:t>
            </a:r>
          </a:p>
          <a:p>
            <a:r>
              <a:rPr lang="sr-Cyrl-RS" dirty="0"/>
              <a:t>Повећати могућност позитивног одговора на захтеве за смештај деце – нове </a:t>
            </a:r>
            <a:r>
              <a:rPr lang="sr-Cyrl-RS" dirty="0" err="1"/>
              <a:t>хп</a:t>
            </a:r>
            <a:endParaRPr lang="sr-Cyrl-RS" dirty="0"/>
          </a:p>
          <a:p>
            <a:r>
              <a:rPr lang="sr-Cyrl-RS" dirty="0"/>
              <a:t>Поштовање надлежности и поступака приликом смештаја деце у </a:t>
            </a:r>
            <a:r>
              <a:rPr lang="sr-Cyrl-RS" dirty="0" err="1"/>
              <a:t>хрантељске</a:t>
            </a:r>
            <a:r>
              <a:rPr lang="sr-Cyrl-RS"/>
              <a:t> породице.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395330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</TotalTime>
  <Words>235</Words>
  <Application>Microsoft Office PowerPoint</Application>
  <PresentationFormat>Projekcija na ekranu (4:3)</PresentationFormat>
  <Paragraphs>43</Paragraphs>
  <Slides>6</Slides>
  <Notes>1</Notes>
  <HiddenSlides>0</HiddenSlides>
  <MMClips>0</MMClips>
  <ScaleCrop>false</ScaleCrop>
  <HeadingPairs>
    <vt:vector size="6" baseType="variant">
      <vt:variant>
        <vt:lpstr>Korišćeni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prezentacija</vt:lpstr>
      <vt:lpstr>ЦПСУ НС  -   ЦСР</vt:lpstr>
      <vt:lpstr>Дилеме</vt:lpstr>
      <vt:lpstr>Изазови у раду </vt:lpstr>
      <vt:lpstr>Изазови у раду</vt:lpstr>
      <vt:lpstr>Циљ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Vesna Anicic</cp:lastModifiedBy>
  <cp:revision>147</cp:revision>
  <cp:lastPrinted>2020-11-13T12:41:53Z</cp:lastPrinted>
  <dcterms:created xsi:type="dcterms:W3CDTF">2015-09-11T10:01:10Z</dcterms:created>
  <dcterms:modified xsi:type="dcterms:W3CDTF">2022-05-11T05:28:40Z</dcterms:modified>
</cp:coreProperties>
</file>