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68B2"/>
    <a:srgbClr val="CE1C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6" autoAdjust="0"/>
    <p:restoredTop sz="86376" autoAdjust="0"/>
  </p:normalViewPr>
  <p:slideViewPr>
    <p:cSldViewPr>
      <p:cViewPr varScale="1">
        <p:scale>
          <a:sx n="91" d="100"/>
          <a:sy n="91" d="100"/>
        </p:scale>
        <p:origin x="1536" y="62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85" y="4418654"/>
            <a:ext cx="3656955" cy="243934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416648"/>
            <a:ext cx="6400800" cy="2079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-3243" y="21336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485" y="5344489"/>
            <a:ext cx="2286000" cy="15248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  <a:lvl2pPr>
              <a:defRPr>
                <a:solidFill>
                  <a:srgbClr val="1268B2"/>
                </a:solidFill>
              </a:defRPr>
            </a:lvl2pPr>
            <a:lvl3pPr>
              <a:defRPr>
                <a:solidFill>
                  <a:srgbClr val="1268B2"/>
                </a:solidFill>
              </a:defRPr>
            </a:lvl3pPr>
            <a:lvl4pPr>
              <a:defRPr>
                <a:solidFill>
                  <a:srgbClr val="1268B2"/>
                </a:solidFill>
              </a:defRPr>
            </a:lvl4pPr>
            <a:lvl5pPr>
              <a:defRPr>
                <a:solidFill>
                  <a:srgbClr val="1268B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27562" y="14478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2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/>
          <a:lstStyle>
            <a:lvl1pPr>
              <a:defRPr sz="2800">
                <a:solidFill>
                  <a:srgbClr val="1268B2"/>
                </a:solidFill>
              </a:defRPr>
            </a:lvl1pPr>
            <a:lvl2pPr>
              <a:defRPr sz="2400">
                <a:solidFill>
                  <a:srgbClr val="1268B2"/>
                </a:solidFill>
              </a:defRPr>
            </a:lvl2pPr>
            <a:lvl3pPr>
              <a:defRPr sz="2000">
                <a:solidFill>
                  <a:srgbClr val="1268B2"/>
                </a:solidFill>
              </a:defRPr>
            </a:lvl3pPr>
            <a:lvl4pPr>
              <a:defRPr sz="1800">
                <a:solidFill>
                  <a:srgbClr val="1268B2"/>
                </a:solidFill>
              </a:defRPr>
            </a:lvl4pPr>
            <a:lvl5pPr>
              <a:defRPr sz="1800">
                <a:solidFill>
                  <a:srgbClr val="1268B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-27562" y="14478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29200"/>
          </a:xfrm>
        </p:spPr>
        <p:txBody>
          <a:bodyPr/>
          <a:lstStyle>
            <a:lvl1pPr>
              <a:defRPr sz="2800">
                <a:solidFill>
                  <a:srgbClr val="CE1C4F"/>
                </a:solidFill>
              </a:defRPr>
            </a:lvl1pPr>
            <a:lvl2pPr>
              <a:defRPr sz="2400">
                <a:solidFill>
                  <a:srgbClr val="CE1C4F"/>
                </a:solidFill>
              </a:defRPr>
            </a:lvl2pPr>
            <a:lvl3pPr>
              <a:defRPr sz="2000">
                <a:solidFill>
                  <a:srgbClr val="CE1C4F"/>
                </a:solidFill>
              </a:defRPr>
            </a:lvl3pPr>
            <a:lvl4pPr>
              <a:defRPr sz="1800">
                <a:solidFill>
                  <a:srgbClr val="CE1C4F"/>
                </a:solidFill>
              </a:defRPr>
            </a:lvl4pPr>
            <a:lvl5pPr>
              <a:defRPr sz="1800">
                <a:solidFill>
                  <a:srgbClr val="CE1C4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98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9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7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5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4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CC08-85F0-4298-8BE4-70B7EBACFC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EFA91-B289-4C6C-A3AF-96F1919B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2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772400" cy="1470025"/>
          </a:xfrm>
        </p:spPr>
        <p:txBody>
          <a:bodyPr>
            <a:normAutofit/>
          </a:bodyPr>
          <a:lstStyle/>
          <a:p>
            <a:r>
              <a:rPr lang="sr-Latn-RS" dirty="0">
                <a:solidFill>
                  <a:srgbClr val="1268B2"/>
                </a:solidFill>
              </a:rPr>
              <a:t>O</a:t>
            </a:r>
            <a:r>
              <a:rPr lang="sr-Cyrl-RS" dirty="0">
                <a:solidFill>
                  <a:srgbClr val="1268B2"/>
                </a:solidFill>
              </a:rPr>
              <a:t>бука кандидата за хранитељство</a:t>
            </a:r>
            <a:endParaRPr lang="sr-Latn-RS" dirty="0">
              <a:solidFill>
                <a:srgbClr val="1268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895600"/>
            <a:ext cx="6400800" cy="1752600"/>
          </a:xfrm>
        </p:spPr>
        <p:txBody>
          <a:bodyPr/>
          <a:lstStyle/>
          <a:p>
            <a:pPr algn="r"/>
            <a:r>
              <a:rPr lang="sr-Cyrl-RS" dirty="0">
                <a:solidFill>
                  <a:srgbClr val="CE1C4F"/>
                </a:solidFill>
              </a:rPr>
              <a:t>Дуња Беквалац Ракић</a:t>
            </a:r>
          </a:p>
          <a:p>
            <a:pPr algn="r"/>
            <a:r>
              <a:rPr lang="sr-Cyrl-RS" sz="2800" dirty="0">
                <a:solidFill>
                  <a:srgbClr val="CE1C4F"/>
                </a:solidFill>
              </a:rPr>
              <a:t>Реализаторка едукативних програма</a:t>
            </a:r>
            <a:endParaRPr lang="en-US" sz="2800" dirty="0">
              <a:solidFill>
                <a:srgbClr val="CE1C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82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0A41F-C847-6320-393F-DD167668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15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2DB2C50-D6D6-94D0-B0F9-A15A87C64C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377908"/>
              </p:ext>
            </p:extLst>
          </p:nvPr>
        </p:nvGraphicFramePr>
        <p:xfrm>
          <a:off x="457200" y="1600200"/>
          <a:ext cx="8382000" cy="5105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556">
                  <a:extLst>
                    <a:ext uri="{9D8B030D-6E8A-4147-A177-3AD203B41FA5}">
                      <a16:colId xmlns:a16="http://schemas.microsoft.com/office/drawing/2014/main" val="19811220"/>
                    </a:ext>
                  </a:extLst>
                </a:gridCol>
                <a:gridCol w="3104444">
                  <a:extLst>
                    <a:ext uri="{9D8B030D-6E8A-4147-A177-3AD203B41FA5}">
                      <a16:colId xmlns:a16="http://schemas.microsoft.com/office/drawing/2014/main" val="124826630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167555873"/>
                    </a:ext>
                  </a:extLst>
                </a:gridCol>
              </a:tblGrid>
              <a:tr h="389847">
                <a:tc>
                  <a:txBody>
                    <a:bodyPr/>
                    <a:lstStyle/>
                    <a:p>
                      <a:r>
                        <a:rPr lang="sr-Cyrl-RS" dirty="0"/>
                        <a:t>Термин 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Тема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Место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317074"/>
                  </a:ext>
                </a:extLst>
              </a:tr>
              <a:tr h="389847">
                <a:tc>
                  <a:txBody>
                    <a:bodyPr/>
                    <a:lstStyle/>
                    <a:p>
                      <a:r>
                        <a:rPr lang="sr-Cyrl-RS" dirty="0"/>
                        <a:t>Октобар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Развој говора код деце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Нови Сад, Беочин, Врбас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942297"/>
                  </a:ext>
                </a:extLst>
              </a:tr>
              <a:tr h="1538028">
                <a:tc>
                  <a:txBody>
                    <a:bodyPr/>
                    <a:lstStyle/>
                    <a:p>
                      <a:r>
                        <a:rPr lang="sr-Cyrl-RS" dirty="0"/>
                        <a:t>Октобар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Деца са сметњама у развоју- принципи бриге и карактеристике одгајатеља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Бечеј, Србобран</a:t>
                      </a:r>
                    </a:p>
                    <a:p>
                      <a:r>
                        <a:rPr lang="ru-RU" dirty="0"/>
                        <a:t>Жабаљ, Тител</a:t>
                      </a:r>
                    </a:p>
                    <a:p>
                      <a:r>
                        <a:rPr lang="ru-RU" dirty="0"/>
                        <a:t>Б. Паланка, Бач, Б.Петровац</a:t>
                      </a:r>
                    </a:p>
                    <a:p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072341"/>
                  </a:ext>
                </a:extLst>
              </a:tr>
              <a:tr h="1249648">
                <a:tc>
                  <a:txBody>
                    <a:bodyPr/>
                    <a:lstStyle/>
                    <a:p>
                      <a:r>
                        <a:rPr lang="sr-Cyrl-RS" dirty="0"/>
                        <a:t>Новембар 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Вештине бриге о детету са сметњама у развоју у породичном окружењу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Нови Сад, Беочин, Врбас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132535"/>
                  </a:ext>
                </a:extLst>
              </a:tr>
              <a:tr h="1538028">
                <a:tc>
                  <a:txBody>
                    <a:bodyPr/>
                    <a:lstStyle/>
                    <a:p>
                      <a:r>
                        <a:rPr lang="sr-Cyrl-RS" dirty="0"/>
                        <a:t>Новембар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Изазовна понашања у адолесценцији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Бечеј, Србобран</a:t>
                      </a:r>
                    </a:p>
                    <a:p>
                      <a:r>
                        <a:rPr lang="ru-RU" dirty="0"/>
                        <a:t>Жабаљ, Тител</a:t>
                      </a:r>
                    </a:p>
                    <a:p>
                      <a:r>
                        <a:rPr lang="ru-RU" dirty="0"/>
                        <a:t>Б. Паланка, Бач, Б.Петровац</a:t>
                      </a:r>
                    </a:p>
                    <a:p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703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326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>
                <a:solidFill>
                  <a:srgbClr val="1268B2"/>
                </a:solidFill>
              </a:rPr>
              <a:t>Хвала на пажњи!</a:t>
            </a:r>
            <a:endParaRPr lang="en-US" dirty="0">
              <a:solidFill>
                <a:srgbClr val="1268B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32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Пролећни циклус обука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4 групе</a:t>
            </a:r>
          </a:p>
          <a:p>
            <a:r>
              <a:rPr lang="sr-Cyrl-RS" dirty="0"/>
              <a:t>Мај/јун 2022.</a:t>
            </a:r>
          </a:p>
          <a:p>
            <a:r>
              <a:rPr lang="sr-Cyrl-RS" dirty="0"/>
              <a:t>Сва три Управна округа</a:t>
            </a:r>
          </a:p>
          <a:p>
            <a:r>
              <a:rPr lang="sr-Cyrl-RS" dirty="0"/>
              <a:t>Средњобанатски- две групе</a:t>
            </a:r>
          </a:p>
          <a:p>
            <a:r>
              <a:rPr lang="sr-Cyrl-RS" dirty="0"/>
              <a:t>Породица 46</a:t>
            </a:r>
          </a:p>
          <a:p>
            <a:r>
              <a:rPr lang="sr-Cyrl-RS" dirty="0"/>
              <a:t>Кандидата 68</a:t>
            </a:r>
          </a:p>
          <a:p>
            <a:r>
              <a:rPr lang="sr-Cyrl-RS" dirty="0"/>
              <a:t>Половина сродничке породице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19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Групе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/>
          </a:p>
          <a:p>
            <a:r>
              <a:rPr lang="sr-Cyrl-RS" b="1" dirty="0"/>
              <a:t>Јужнобачки</a:t>
            </a:r>
            <a:r>
              <a:rPr lang="sr-Cyrl-RS" dirty="0"/>
              <a:t> – Нови Сад, Бачка Паланка, Србобран, Бечеј, Жабаљ</a:t>
            </a:r>
          </a:p>
          <a:p>
            <a:r>
              <a:rPr lang="sr-Cyrl-RS" b="1" dirty="0"/>
              <a:t>Сремски</a:t>
            </a:r>
            <a:r>
              <a:rPr lang="sr-Cyrl-RS" dirty="0"/>
              <a:t>- Ср. Митровица, Ст. Пазова, Пећинци, Шид, Инђија</a:t>
            </a:r>
          </a:p>
          <a:p>
            <a:r>
              <a:rPr lang="sr-Cyrl-RS" b="1" dirty="0"/>
              <a:t>Средњобанатски</a:t>
            </a:r>
            <a:r>
              <a:rPr lang="sr-Cyrl-RS" dirty="0"/>
              <a:t> </a:t>
            </a:r>
            <a:r>
              <a:rPr lang="sr-Cyrl-RS" b="1" dirty="0"/>
              <a:t>1</a:t>
            </a:r>
            <a:r>
              <a:rPr lang="sr-Cyrl-RS" dirty="0"/>
              <a:t>– Нова Црња, Житиште, Зрењанин</a:t>
            </a:r>
          </a:p>
          <a:p>
            <a:r>
              <a:rPr lang="sr-Cyrl-RS" b="1" dirty="0"/>
              <a:t>Средњобанатски 2</a:t>
            </a:r>
            <a:r>
              <a:rPr lang="sr-Cyrl-RS" dirty="0"/>
              <a:t>- Нови Бечеј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7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E2D24-6182-6AAE-FCA1-79F7A3B60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/>
              <a:t>Распоред обука</a:t>
            </a:r>
            <a:endParaRPr lang="en-150" sz="36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E5FAAA2-2517-1FB1-D3C3-CB09D209B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160490"/>
              </p:ext>
            </p:extLst>
          </p:nvPr>
        </p:nvGraphicFramePr>
        <p:xfrm>
          <a:off x="457200" y="1600200"/>
          <a:ext cx="8534401" cy="5105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611">
                  <a:extLst>
                    <a:ext uri="{9D8B030D-6E8A-4147-A177-3AD203B41FA5}">
                      <a16:colId xmlns:a16="http://schemas.microsoft.com/office/drawing/2014/main" val="2620257908"/>
                    </a:ext>
                  </a:extLst>
                </a:gridCol>
                <a:gridCol w="1655817">
                  <a:extLst>
                    <a:ext uri="{9D8B030D-6E8A-4147-A177-3AD203B41FA5}">
                      <a16:colId xmlns:a16="http://schemas.microsoft.com/office/drawing/2014/main" val="766509991"/>
                    </a:ext>
                  </a:extLst>
                </a:gridCol>
                <a:gridCol w="1664485">
                  <a:extLst>
                    <a:ext uri="{9D8B030D-6E8A-4147-A177-3AD203B41FA5}">
                      <a16:colId xmlns:a16="http://schemas.microsoft.com/office/drawing/2014/main" val="3278416094"/>
                    </a:ext>
                  </a:extLst>
                </a:gridCol>
                <a:gridCol w="1666244">
                  <a:extLst>
                    <a:ext uri="{9D8B030D-6E8A-4147-A177-3AD203B41FA5}">
                      <a16:colId xmlns:a16="http://schemas.microsoft.com/office/drawing/2014/main" val="1506208146"/>
                    </a:ext>
                  </a:extLst>
                </a:gridCol>
                <a:gridCol w="1666244">
                  <a:extLst>
                    <a:ext uri="{9D8B030D-6E8A-4147-A177-3AD203B41FA5}">
                      <a16:colId xmlns:a16="http://schemas.microsoft.com/office/drawing/2014/main" val="798137673"/>
                    </a:ext>
                  </a:extLst>
                </a:gridCol>
              </a:tblGrid>
              <a:tr h="783037">
                <a:tc>
                  <a:txBody>
                    <a:bodyPr/>
                    <a:lstStyle/>
                    <a:p>
                      <a:r>
                        <a:rPr lang="sr-Cyrl-RS" dirty="0"/>
                        <a:t>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Место одржавања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Породице/</a:t>
                      </a:r>
                    </a:p>
                    <a:p>
                      <a:r>
                        <a:rPr lang="sr-Cyrl-RS" dirty="0"/>
                        <a:t>кандидати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Динамика рада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Почетак рада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97028"/>
                  </a:ext>
                </a:extLst>
              </a:tr>
              <a:tr h="1221538">
                <a:tc>
                  <a:txBody>
                    <a:bodyPr/>
                    <a:lstStyle/>
                    <a:p>
                      <a:r>
                        <a:rPr lang="sr-Cyrl-RS" dirty="0"/>
                        <a:t>Јужнобачки округ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Ср. Каменица,</a:t>
                      </a:r>
                    </a:p>
                    <a:p>
                      <a:r>
                        <a:rPr lang="sr-Cyrl-RS" dirty="0"/>
                        <a:t>сала Дечијег села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13/20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понедељак / среда</a:t>
                      </a:r>
                    </a:p>
                    <a:p>
                      <a:r>
                        <a:rPr lang="sr-Cyrl-RS" dirty="0"/>
                        <a:t>16-19ч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Понедељак 16.05.2022.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231930"/>
                  </a:ext>
                </a:extLst>
              </a:tr>
              <a:tr h="1221538">
                <a:tc>
                  <a:txBody>
                    <a:bodyPr/>
                    <a:lstStyle/>
                    <a:p>
                      <a:r>
                        <a:rPr lang="sr-Cyrl-RS" dirty="0"/>
                        <a:t>Сремски </a:t>
                      </a:r>
                    </a:p>
                    <a:p>
                      <a:r>
                        <a:rPr lang="sr-Cyrl-RS" dirty="0"/>
                        <a:t>округ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Ср. Митровица</a:t>
                      </a:r>
                    </a:p>
                    <a:p>
                      <a:r>
                        <a:rPr lang="sr-Cyrl-RS" dirty="0"/>
                        <a:t>сала 2, зграда Локалне самопураве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9/13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/>
                        <a:t>понедељак / среда</a:t>
                      </a:r>
                    </a:p>
                    <a:p>
                      <a:r>
                        <a:rPr lang="sr-Cyrl-RS"/>
                        <a:t>16-19ч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Понедељак</a:t>
                      </a:r>
                    </a:p>
                    <a:p>
                      <a:r>
                        <a:rPr lang="sr-Cyrl-RS" dirty="0"/>
                        <a:t>16.05.2022.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615678"/>
                  </a:ext>
                </a:extLst>
              </a:tr>
              <a:tr h="939645">
                <a:tc>
                  <a:txBody>
                    <a:bodyPr/>
                    <a:lstStyle/>
                    <a:p>
                      <a:r>
                        <a:rPr lang="sr-Cyrl-RS" dirty="0"/>
                        <a:t>Средњобанатски округ 1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Житиште,</a:t>
                      </a:r>
                    </a:p>
                    <a:p>
                      <a:r>
                        <a:rPr lang="sr-Cyrl-RS" dirty="0"/>
                        <a:t>дневни центар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10/17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понедељак / среда</a:t>
                      </a:r>
                    </a:p>
                    <a:p>
                      <a:r>
                        <a:rPr lang="sr-Cyrl-RS" dirty="0"/>
                        <a:t>16- 19ч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Понедељак </a:t>
                      </a:r>
                    </a:p>
                    <a:p>
                      <a:r>
                        <a:rPr lang="sr-Cyrl-RS" dirty="0"/>
                        <a:t>16.05.2022.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162570"/>
                  </a:ext>
                </a:extLst>
              </a:tr>
              <a:tr h="939645">
                <a:tc>
                  <a:txBody>
                    <a:bodyPr/>
                    <a:lstStyle/>
                    <a:p>
                      <a:r>
                        <a:rPr lang="sr-Cyrl-RS" dirty="0"/>
                        <a:t>Средњобанатски округ 2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Нови Бечеј,</a:t>
                      </a:r>
                    </a:p>
                    <a:p>
                      <a:r>
                        <a:rPr lang="sr-Cyrl-RS" dirty="0"/>
                        <a:t>сала Општине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14/ 18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Уторак /</a:t>
                      </a:r>
                    </a:p>
                    <a:p>
                      <a:r>
                        <a:rPr lang="sr-Cyrl-RS" dirty="0"/>
                        <a:t>Четвртак</a:t>
                      </a:r>
                    </a:p>
                    <a:p>
                      <a:r>
                        <a:rPr lang="sr-Cyrl-RS" dirty="0"/>
                        <a:t>16- 19ч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Уторак</a:t>
                      </a:r>
                    </a:p>
                    <a:p>
                      <a:r>
                        <a:rPr lang="sr-Cyrl-RS" dirty="0"/>
                        <a:t>17.05.2022.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856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24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>
                <a:solidFill>
                  <a:srgbClr val="CE1C4F"/>
                </a:solidFill>
              </a:rPr>
              <a:t>Даљи развој и промоција</a:t>
            </a:r>
            <a:endParaRPr lang="en-US" dirty="0">
              <a:solidFill>
                <a:srgbClr val="CE1C4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solidFill>
                  <a:srgbClr val="1268B2"/>
                </a:solidFill>
              </a:rPr>
              <a:t>Отворена врата хранитељства</a:t>
            </a:r>
            <a:endParaRPr lang="en-US" dirty="0">
              <a:solidFill>
                <a:srgbClr val="1268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81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Редовне обуке хранитеља</a:t>
            </a:r>
          </a:p>
          <a:p>
            <a:r>
              <a:rPr lang="sr-Cyrl-RS" dirty="0"/>
              <a:t>Обавезне </a:t>
            </a:r>
          </a:p>
          <a:p>
            <a:r>
              <a:rPr lang="sr-Cyrl-RS" dirty="0"/>
              <a:t>Услов за продужетак лиценце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1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Како даље?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Нови Сад,</a:t>
            </a:r>
            <a:endParaRPr lang="sr-Latn-RS" dirty="0"/>
          </a:p>
          <a:p>
            <a:r>
              <a:rPr lang="sr-Cyrl-RS" dirty="0"/>
              <a:t>Беочин,</a:t>
            </a:r>
            <a:endParaRPr lang="sr-Latn-RS" dirty="0"/>
          </a:p>
          <a:p>
            <a:r>
              <a:rPr lang="sr-Cyrl-RS" dirty="0"/>
              <a:t>Врбас, </a:t>
            </a:r>
          </a:p>
          <a:p>
            <a:r>
              <a:rPr lang="sr-Cyrl-RS" dirty="0"/>
              <a:t>Жабаљ и Тител</a:t>
            </a:r>
          </a:p>
          <a:p>
            <a:r>
              <a:rPr lang="sr-Cyrl-RS" dirty="0"/>
              <a:t>Бачка Паланка, Бач, Бачки Петровац</a:t>
            </a:r>
          </a:p>
          <a:p>
            <a:r>
              <a:rPr lang="sr-Cyrl-RS" dirty="0"/>
              <a:t>Србобран, Бечеј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E9E8F-C2FA-67FD-CCFB-BB5495B7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Едукације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0D3C-CB60-38D9-F4D8-34BD30233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/>
              <a:t>Ургентно хранитељство</a:t>
            </a:r>
          </a:p>
          <a:p>
            <a:r>
              <a:rPr lang="sr-Cyrl-RS" dirty="0"/>
              <a:t>Самоповређивање код деце и младих</a:t>
            </a:r>
          </a:p>
          <a:p>
            <a:r>
              <a:rPr lang="sr-Cyrl-RS" dirty="0"/>
              <a:t>Поремећаји у исхрани код деце и младих</a:t>
            </a:r>
          </a:p>
          <a:p>
            <a:r>
              <a:rPr lang="sr-Cyrl-RS" dirty="0"/>
              <a:t>Припрема детета за учешће у судским поступцима</a:t>
            </a:r>
          </a:p>
          <a:p>
            <a:r>
              <a:rPr lang="sr-Cyrl-RS" dirty="0"/>
              <a:t>Брига о деци која су имала искуство трауме</a:t>
            </a:r>
          </a:p>
          <a:p>
            <a:r>
              <a:rPr lang="sr-Cyrl-RS" dirty="0"/>
              <a:t>Школски неуспех и принципи награђивања и кажњавања</a:t>
            </a:r>
          </a:p>
          <a:p>
            <a:r>
              <a:rPr lang="sr-Cyrl-RS" dirty="0"/>
              <a:t>Развој говора код деце</a:t>
            </a:r>
          </a:p>
          <a:p>
            <a:r>
              <a:rPr lang="sr-Cyrl-RS" dirty="0"/>
              <a:t>Вештине бриге о детету са сметњама у развоју у породичном окружењу</a:t>
            </a:r>
          </a:p>
          <a:p>
            <a:r>
              <a:rPr lang="sr-Cyrl-RS" dirty="0"/>
              <a:t>Важност успостављања граница у васпитању</a:t>
            </a:r>
          </a:p>
          <a:p>
            <a:r>
              <a:rPr lang="sr-Cyrl-RS" dirty="0"/>
              <a:t>Изазовна понашања у адолесценцији</a:t>
            </a:r>
          </a:p>
          <a:p>
            <a:r>
              <a:rPr lang="sr-Cyrl-RS" dirty="0"/>
              <a:t>Дигитални живот детета</a:t>
            </a:r>
          </a:p>
          <a:p>
            <a:r>
              <a:rPr lang="sr-Cyrl-RS" dirty="0"/>
              <a:t>Деца са сметњама у развоју- принципи бриге и карактеристике одгајатеља</a:t>
            </a:r>
          </a:p>
          <a:p>
            <a:pPr marL="0" indent="0">
              <a:buNone/>
            </a:pP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4264931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14EA-0670-4ACA-79F0-C2691ED0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Распоред до краја године</a:t>
            </a:r>
            <a:endParaRPr lang="en-15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029B68-4792-26BC-297D-C44347FB8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734600"/>
              </p:ext>
            </p:extLst>
          </p:nvPr>
        </p:nvGraphicFramePr>
        <p:xfrm>
          <a:off x="457200" y="1600200"/>
          <a:ext cx="81534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750679474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606764464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3071420749"/>
                    </a:ext>
                  </a:extLst>
                </a:gridCol>
              </a:tblGrid>
              <a:tr h="352926">
                <a:tc>
                  <a:txBody>
                    <a:bodyPr/>
                    <a:lstStyle/>
                    <a:p>
                      <a:r>
                        <a:rPr lang="sr-Cyrl-RS" dirty="0"/>
                        <a:t>Термин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Тема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Место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15939"/>
                  </a:ext>
                </a:extLst>
              </a:tr>
              <a:tr h="617621">
                <a:tc>
                  <a:txBody>
                    <a:bodyPr/>
                    <a:lstStyle/>
                    <a:p>
                      <a:r>
                        <a:rPr lang="sr-Cyrl-RS" dirty="0"/>
                        <a:t>Јун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Брига о деци која су имала искуство трауме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Нови Сад, Беочин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541911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r>
                        <a:rPr lang="sr-Cyrl-RS" dirty="0"/>
                        <a:t>Јун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Ургентно хранитељство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Врбас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993904"/>
                  </a:ext>
                </a:extLst>
              </a:tr>
              <a:tr h="1147011">
                <a:tc>
                  <a:txBody>
                    <a:bodyPr/>
                    <a:lstStyle/>
                    <a:p>
                      <a:r>
                        <a:rPr lang="sr-Cyrl-RS" dirty="0"/>
                        <a:t>Јун 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Дигитални живот детета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Бечеј, Србобран</a:t>
                      </a:r>
                    </a:p>
                    <a:p>
                      <a:r>
                        <a:rPr lang="sr-Cyrl-RS" dirty="0"/>
                        <a:t>Жабаљ, Тител</a:t>
                      </a:r>
                    </a:p>
                    <a:p>
                      <a:r>
                        <a:rPr lang="sr-Cyrl-RS" dirty="0"/>
                        <a:t>Б. Паланка, Бач, Б.Петровац</a:t>
                      </a:r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657415"/>
                  </a:ext>
                </a:extLst>
              </a:tr>
              <a:tr h="1147011">
                <a:tc>
                  <a:txBody>
                    <a:bodyPr/>
                    <a:lstStyle/>
                    <a:p>
                      <a:r>
                        <a:rPr lang="sr-Cyrl-RS" dirty="0"/>
                        <a:t>Септембар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Школски неуспех и принципи награђивања и кажњавања</a:t>
                      </a:r>
                    </a:p>
                    <a:p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Нови Сад, Беочин, Врбас</a:t>
                      </a:r>
                      <a:endParaRPr lang="en-150" dirty="0"/>
                    </a:p>
                    <a:p>
                      <a:endParaRPr lang="sr-Cyrl-RS" dirty="0"/>
                    </a:p>
                    <a:p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617722"/>
                  </a:ext>
                </a:extLst>
              </a:tr>
              <a:tr h="1411705">
                <a:tc>
                  <a:txBody>
                    <a:bodyPr/>
                    <a:lstStyle/>
                    <a:p>
                      <a:r>
                        <a:rPr lang="sr-Cyrl-RS" dirty="0"/>
                        <a:t>Септембар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Важност успостављања граница у васпитању</a:t>
                      </a:r>
                      <a:endParaRPr lang="en-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Бечеј, Србобран</a:t>
                      </a:r>
                    </a:p>
                    <a:p>
                      <a:r>
                        <a:rPr lang="ru-RU" dirty="0"/>
                        <a:t>Жабаљ, Тител</a:t>
                      </a:r>
                    </a:p>
                    <a:p>
                      <a:r>
                        <a:rPr lang="ru-RU" dirty="0"/>
                        <a:t>Б. Паланка, Бач, Б.Петровац</a:t>
                      </a:r>
                    </a:p>
                    <a:p>
                      <a:endParaRPr lang="en-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74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64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431</Words>
  <Application>Microsoft Office PowerPoint</Application>
  <PresentationFormat>On-screen Show (4:3)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Oбука кандидата за хранитељство</vt:lpstr>
      <vt:lpstr>Пролећни циклус обука</vt:lpstr>
      <vt:lpstr>Групе</vt:lpstr>
      <vt:lpstr>Распоред обука</vt:lpstr>
      <vt:lpstr>Отворена врата хранитељства</vt:lpstr>
      <vt:lpstr>PowerPoint Presentation</vt:lpstr>
      <vt:lpstr>Како даље?</vt:lpstr>
      <vt:lpstr>Едукације</vt:lpstr>
      <vt:lpstr>Распоред до краја године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Dunja Bekvalac</cp:lastModifiedBy>
  <cp:revision>12</cp:revision>
  <dcterms:created xsi:type="dcterms:W3CDTF">2015-09-11T10:01:10Z</dcterms:created>
  <dcterms:modified xsi:type="dcterms:W3CDTF">2022-05-11T08:21:59Z</dcterms:modified>
</cp:coreProperties>
</file>