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9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0.xml" ContentType="application/vnd.openxmlformats-officedocument.drawingml.chart+xml"/>
  <Override PartName="/ppt/drawings/drawing6.xml" ContentType="application/vnd.openxmlformats-officedocument.drawingml.chartshapes+xml"/>
  <Override PartName="/ppt/charts/chart21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4" r:id="rId3"/>
    <p:sldId id="258" r:id="rId4"/>
    <p:sldId id="296" r:id="rId5"/>
    <p:sldId id="285" r:id="rId6"/>
    <p:sldId id="307" r:id="rId7"/>
    <p:sldId id="287" r:id="rId8"/>
    <p:sldId id="261" r:id="rId9"/>
    <p:sldId id="288" r:id="rId10"/>
    <p:sldId id="289" r:id="rId11"/>
    <p:sldId id="291" r:id="rId12"/>
    <p:sldId id="298" r:id="rId13"/>
    <p:sldId id="297" r:id="rId14"/>
    <p:sldId id="290" r:id="rId15"/>
    <p:sldId id="299" r:id="rId16"/>
    <p:sldId id="308" r:id="rId17"/>
    <p:sldId id="292" r:id="rId18"/>
    <p:sldId id="301" r:id="rId19"/>
    <p:sldId id="309" r:id="rId20"/>
    <p:sldId id="282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čije Selo SR Kamenica" initials="DSSK" lastIdx="1" clrIdx="0">
    <p:extLst>
      <p:ext uri="{19B8F6BF-5375-455C-9EA6-DF929625EA0E}">
        <p15:presenceInfo xmlns:p15="http://schemas.microsoft.com/office/powerpoint/2012/main" userId="6f1dc488132fa1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68B2"/>
    <a:srgbClr val="CE1C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86" autoAdjust="0"/>
    <p:restoredTop sz="86380" autoAdjust="0"/>
  </p:normalViewPr>
  <p:slideViewPr>
    <p:cSldViewPr>
      <p:cViewPr varScale="1">
        <p:scale>
          <a:sx n="88" d="100"/>
          <a:sy n="88" d="100"/>
        </p:scale>
        <p:origin x="141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4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isnik1\Desktop\Godi&#353;nje%20istra&#382;ivanje%20sa%20CSR%202021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5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isnik1\Desktop\Godi&#353;nje%20istra&#382;ivanje%20sa%20CSR%202021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2019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4.bin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Korisnik1\Desktop\Godi&#353;nje%20istra&#382;ivanje%20sa%20CSR%20202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isnik1\Desktop\Godi&#353;nje%20istra&#382;ivanje%20sa%20CSR%20202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1\Desktop\Godi&#353;nje%20istra&#382;ivanje%20sa%20CSR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1800" b="1" dirty="0"/>
              <a:t>Број деце</a:t>
            </a:r>
            <a:r>
              <a:rPr lang="sr-Cyrl-RS" sz="1800" b="1" baseline="0" dirty="0"/>
              <a:t> у ХП по окрузима: 1094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Број деце/младих</a:t>
            </a:r>
            <a:r>
              <a:rPr lang="sr-Cyrl-RS" baseline="0" dirty="0"/>
              <a:t> у ХП по окрузима: 10</a:t>
            </a:r>
            <a:r>
              <a:rPr lang="sr-Latn-RS" baseline="0" dirty="0"/>
              <a:t>80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B0-4E06-9FEE-B3D8A582987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B0-4E06-9FEE-B3D8A582987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B0-4E06-9FEE-B3D8A5829871}"/>
              </c:ext>
            </c:extLst>
          </c:dPt>
          <c:dLbls>
            <c:dLbl>
              <c:idx val="0"/>
              <c:layout>
                <c:manualLayout>
                  <c:x val="9.9626283556660783E-2"/>
                  <c:y val="-0.308949134133924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574 Јужнобачки округ (53%)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94736842105259"/>
                      <c:h val="9.3588612984273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9B0-4E06-9FEE-B3D8A5829871}"/>
                </c:ext>
              </c:extLst>
            </c:dLbl>
            <c:dLbl>
              <c:idx val="1"/>
              <c:layout>
                <c:manualLayout>
                  <c:x val="-9.1610305290786023E-2"/>
                  <c:y val="-4.4506035523384793E-2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255</a:t>
                    </a:r>
                    <a:r>
                      <a:rPr lang="sr-Cyrl-RS" sz="1100" baseline="0" dirty="0"/>
                      <a:t> </a:t>
                    </a:r>
                    <a:r>
                      <a:rPr lang="sr-Cyrl-RS" sz="1100" dirty="0"/>
                      <a:t>Средњобанатски округ (24%)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B0-4E06-9FEE-B3D8A5829871}"/>
                </c:ext>
              </c:extLst>
            </c:dLbl>
            <c:dLbl>
              <c:idx val="2"/>
              <c:layout>
                <c:manualLayout>
                  <c:x val="-9.8942257217847759E-2"/>
                  <c:y val="-2.46191328769223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251</a:t>
                    </a:r>
                    <a:r>
                      <a:rPr lang="sr-Cyrl-RS" sz="1100" baseline="0" dirty="0"/>
                      <a:t> </a:t>
                    </a:r>
                    <a:r>
                      <a:rPr lang="sr-Cyrl-RS" sz="1100" dirty="0"/>
                      <a:t>Сремски</a:t>
                    </a:r>
                    <a:r>
                      <a:rPr lang="sr-Cyrl-RS" sz="1100" baseline="0" dirty="0"/>
                      <a:t> округ (23%)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03508771929824"/>
                      <c:h val="0.107316287272221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9B0-4E06-9FEE-B3D8A5829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'2021'!$D$168:$F$168</c:f>
              <c:numCache>
                <c:formatCode>General</c:formatCode>
                <c:ptCount val="3"/>
                <c:pt idx="0">
                  <c:v>574</c:v>
                </c:pt>
                <c:pt idx="1">
                  <c:v>255</c:v>
                </c:pt>
                <c:pt idx="2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B0-4E06-9FEE-B3D8A5829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/>
              <a:t>ЦПСУНС - Број деце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3DF-4D96-9756-7A1C05FF751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3DF-4D96-9756-7A1C05FF7511}"/>
              </c:ext>
            </c:extLst>
          </c:dPt>
          <c:dLbls>
            <c:dLbl>
              <c:idx val="0"/>
              <c:layout>
                <c:manualLayout>
                  <c:x val="0.12637871757447797"/>
                  <c:y val="-7.64220688267280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ЦПСУНС – 579</a:t>
                    </a:r>
                    <a:r>
                      <a:rPr lang="sr-Cyrl-RS" sz="1100" baseline="0" dirty="0"/>
                      <a:t> деце (54</a:t>
                    </a:r>
                    <a:r>
                      <a:rPr lang="sr-Cyrl-RS" sz="1100" dirty="0"/>
                      <a:t>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627368694297828"/>
                      <c:h val="0.129592179916674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DF-4D96-9756-7A1C05FF7511}"/>
                </c:ext>
              </c:extLst>
            </c:dLbl>
            <c:dLbl>
              <c:idx val="1"/>
              <c:layout>
                <c:manualLayout>
                  <c:x val="-0.10760724059655785"/>
                  <c:y val="-2.406801126465489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501</a:t>
                    </a:r>
                    <a:r>
                      <a:rPr lang="sr-Cyrl-RS" sz="1100" baseline="0" dirty="0"/>
                      <a:t> дете (46%</a:t>
                    </a:r>
                    <a:r>
                      <a:rPr lang="sr-Cyrl-RS" sz="1100" dirty="0"/>
                      <a:t>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748694874679125"/>
                      <c:h val="0.102088441688137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3DF-4D96-9756-7A1C05FF75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'2021'!$P$171:$Q$171</c:f>
              <c:numCache>
                <c:formatCode>General</c:formatCode>
                <c:ptCount val="2"/>
                <c:pt idx="0">
                  <c:v>579</c:v>
                </c:pt>
                <c:pt idx="1">
                  <c:v>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DF-4D96-9756-7A1C05FF75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2000" dirty="0">
                <a:solidFill>
                  <a:srgbClr val="1268B2"/>
                </a:solidFill>
              </a:rPr>
              <a:t>Број ХП - одрасли/стари</a:t>
            </a:r>
            <a:r>
              <a:rPr lang="sr-Cyrl-RS" sz="2000" baseline="0" dirty="0">
                <a:solidFill>
                  <a:srgbClr val="1268B2"/>
                </a:solidFill>
              </a:rPr>
              <a:t> по окрузима:</a:t>
            </a:r>
            <a:r>
              <a:rPr lang="sr-Latn-RS" sz="2000" baseline="0" dirty="0">
                <a:solidFill>
                  <a:srgbClr val="1268B2"/>
                </a:solidFill>
              </a:rPr>
              <a:t>89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DC-4DB0-A3EE-B8D39FEBE3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DC-4DB0-A3EE-B8D39FEBE3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DC-4DB0-A3EE-B8D39FEBE3DC}"/>
              </c:ext>
            </c:extLst>
          </c:dPt>
          <c:dLbls>
            <c:dLbl>
              <c:idx val="0"/>
              <c:layout>
                <c:manualLayout>
                  <c:x val="6.7538471498321581E-2"/>
                  <c:y val="-0.1063680840169452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Јужнобачки округ  30 (34%)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08598230776712"/>
                      <c:h val="0.13662237532808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8DC-4DB0-A3EE-B8D39FEBE3DC}"/>
                </c:ext>
              </c:extLst>
            </c:dLbl>
            <c:dLbl>
              <c:idx val="1"/>
              <c:layout>
                <c:manualLayout>
                  <c:x val="0.16036721104306395"/>
                  <c:y val="-0.212084051017060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baseline="0" dirty="0"/>
                      <a:t> </a:t>
                    </a:r>
                    <a:r>
                      <a:rPr lang="sr-Cyrl-RS" sz="1100" dirty="0"/>
                      <a:t>Средњобанатски округ 17 (19%)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98391849719987"/>
                      <c:h val="0.176755835831956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8DC-4DB0-A3EE-B8D39FEBE3DC}"/>
                </c:ext>
              </c:extLst>
            </c:dLbl>
            <c:dLbl>
              <c:idx val="2"/>
              <c:layout>
                <c:manualLayout>
                  <c:x val="-6.1365315446680273E-2"/>
                  <c:y val="-0.248004736712598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Сремски округ 42 (47%)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70228921684226"/>
                      <c:h val="0.119631867004718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8DC-4DB0-A3EE-B8D39FEBE3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'2021'!$D$217:$D$219</c:f>
              <c:numCache>
                <c:formatCode>General</c:formatCode>
                <c:ptCount val="3"/>
                <c:pt idx="0">
                  <c:v>30</c:v>
                </c:pt>
                <c:pt idx="1">
                  <c:v>17</c:v>
                </c:pt>
                <c:pt idx="2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DC-4DB0-A3EE-B8D39FEBE3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Број</a:t>
            </a:r>
            <a:r>
              <a:rPr lang="sr-Cyrl-RS" baseline="0" dirty="0"/>
              <a:t> породица за смештај одраслих/старих по општинама: </a:t>
            </a:r>
            <a:r>
              <a:rPr lang="sr-Latn-RS" baseline="0" dirty="0"/>
              <a:t>89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Cyrl-RS" baseline="0" dirty="0"/>
          </a:p>
        </c:rich>
      </c:tx>
      <c:layout>
        <c:manualLayout>
          <c:xMode val="edge"/>
          <c:yMode val="edge"/>
          <c:x val="0.21059735588606981"/>
          <c:y val="3.371862696850393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'2021'!$C$188:$C$210</c:f>
              <c:strCache>
                <c:ptCount val="23"/>
                <c:pt idx="0">
                  <c:v>Нови Сад 3%</c:v>
                </c:pt>
                <c:pt idx="1">
                  <c:v>Беочин 0%</c:v>
                </c:pt>
                <c:pt idx="2">
                  <c:v>Бач 4%</c:v>
                </c:pt>
                <c:pt idx="3">
                  <c:v>Бачка Паланка 2%</c:v>
                </c:pt>
                <c:pt idx="4">
                  <c:v>Бачки Петровац 1%</c:v>
                </c:pt>
                <c:pt idx="5">
                  <c:v>Бечеј 3%</c:v>
                </c:pt>
                <c:pt idx="6">
                  <c:v>Врбас 6%</c:v>
                </c:pt>
                <c:pt idx="7">
                  <c:v>Жабаљ 0%</c:v>
                </c:pt>
                <c:pt idx="8">
                  <c:v>Србобран 13%</c:v>
                </c:pt>
                <c:pt idx="9">
                  <c:v>Темерин 0%</c:v>
                </c:pt>
                <c:pt idx="10">
                  <c:v>Тител 0%</c:v>
                </c:pt>
                <c:pt idx="11">
                  <c:v>Зрењанин 1%</c:v>
                </c:pt>
                <c:pt idx="12">
                  <c:v>Нови Бечеј 12%</c:v>
                </c:pt>
                <c:pt idx="13">
                  <c:v>Нова Црња 3%</c:v>
                </c:pt>
                <c:pt idx="14">
                  <c:v>Житиште 2%</c:v>
                </c:pt>
                <c:pt idx="15">
                  <c:v>Сечањ 0%</c:v>
                </c:pt>
                <c:pt idx="16">
                  <c:v>Ср. Митровица 7%</c:v>
                </c:pt>
                <c:pt idx="17">
                  <c:v>Шид 2%</c:v>
                </c:pt>
                <c:pt idx="18">
                  <c:v>Инђија 13%</c:v>
                </c:pt>
                <c:pt idx="19">
                  <c:v>Ириг 1%</c:v>
                </c:pt>
                <c:pt idx="20">
                  <c:v>Рума 1%</c:v>
                </c:pt>
                <c:pt idx="21">
                  <c:v>Стара Пазова 22%</c:v>
                </c:pt>
                <c:pt idx="22">
                  <c:v>Пећинци 0%</c:v>
                </c:pt>
              </c:strCache>
            </c:strRef>
          </c:cat>
          <c:val>
            <c:numRef>
              <c:f>'2021'!$D$188:$D$210</c:f>
              <c:numCache>
                <c:formatCode>General</c:formatCode>
                <c:ptCount val="23"/>
                <c:pt idx="0">
                  <c:v>3</c:v>
                </c:pt>
                <c:pt idx="1">
                  <c:v>0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5</c:v>
                </c:pt>
                <c:pt idx="7">
                  <c:v>0</c:v>
                </c:pt>
                <c:pt idx="8">
                  <c:v>12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11</c:v>
                </c:pt>
                <c:pt idx="13">
                  <c:v>3</c:v>
                </c:pt>
                <c:pt idx="14">
                  <c:v>2</c:v>
                </c:pt>
                <c:pt idx="15">
                  <c:v>0</c:v>
                </c:pt>
                <c:pt idx="16">
                  <c:v>6</c:v>
                </c:pt>
                <c:pt idx="17">
                  <c:v>2</c:v>
                </c:pt>
                <c:pt idx="18">
                  <c:v>12</c:v>
                </c:pt>
                <c:pt idx="19">
                  <c:v>1</c:v>
                </c:pt>
                <c:pt idx="20">
                  <c:v>1</c:v>
                </c:pt>
                <c:pt idx="21">
                  <c:v>20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74-4565-9132-8F7DAED91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576384"/>
        <c:axId val="136643712"/>
      </c:barChart>
      <c:catAx>
        <c:axId val="13657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643712"/>
        <c:crosses val="autoZero"/>
        <c:auto val="1"/>
        <c:lblAlgn val="ctr"/>
        <c:lblOffset val="100"/>
        <c:noMultiLvlLbl val="0"/>
      </c:catAx>
      <c:valAx>
        <c:axId val="136643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76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2000" dirty="0">
                <a:solidFill>
                  <a:srgbClr val="1268B2"/>
                </a:solidFill>
              </a:rPr>
              <a:t>Одрасли/стари на породичном смештају </a:t>
            </a:r>
            <a:r>
              <a:rPr lang="sr-Cyrl-RS" sz="2000" baseline="0" dirty="0">
                <a:solidFill>
                  <a:srgbClr val="1268B2"/>
                </a:solidFill>
              </a:rPr>
              <a:t>по окрузима:</a:t>
            </a:r>
            <a:r>
              <a:rPr lang="sr-Latn-RS" sz="2000" baseline="0" dirty="0">
                <a:solidFill>
                  <a:srgbClr val="1268B2"/>
                </a:solidFill>
              </a:rPr>
              <a:t>122</a:t>
            </a:r>
          </a:p>
          <a:p>
            <a:pPr>
              <a:defRPr/>
            </a:pPr>
            <a:endParaRPr lang="en-US" sz="2000" dirty="0">
              <a:solidFill>
                <a:srgbClr val="1268B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9A-458D-A785-3F9F9F39C7F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9A-458D-A785-3F9F9F39C7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9A-458D-A785-3F9F9F39C7F7}"/>
              </c:ext>
            </c:extLst>
          </c:dPt>
          <c:dLbls>
            <c:dLbl>
              <c:idx val="0"/>
              <c:layout>
                <c:manualLayout>
                  <c:x val="7.099741402068159E-2"/>
                  <c:y val="-0.1387724373605459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Јужнобачки округ 47 (39%)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00690091954579"/>
                      <c:h val="9.67339768012869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29A-458D-A785-3F9F9F39C7F7}"/>
                </c:ext>
              </c:extLst>
            </c:dLbl>
            <c:dLbl>
              <c:idx val="1"/>
              <c:layout>
                <c:manualLayout>
                  <c:x val="0.15514671746523956"/>
                  <c:y val="-0.23923440013546704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Средњобанатски округ 15</a:t>
                    </a:r>
                    <a:r>
                      <a:rPr lang="sr-Cyrl-RS" sz="1100" baseline="0" dirty="0"/>
                      <a:t> </a:t>
                    </a:r>
                    <a:r>
                      <a:rPr lang="sr-Cyrl-RS" sz="1100" dirty="0"/>
                      <a:t>(12%)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47036230865896"/>
                      <c:h val="0.14683015248336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29A-458D-A785-3F9F9F39C7F7}"/>
                </c:ext>
              </c:extLst>
            </c:dLbl>
            <c:dLbl>
              <c:idx val="2"/>
              <c:layout>
                <c:manualLayout>
                  <c:x val="-0.10634071946897565"/>
                  <c:y val="-0.21870193796418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 Сремски округ 60 (49%)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41730509506519"/>
                      <c:h val="0.134640100864557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29A-458D-A785-3F9F9F39C7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'2021'!$D$263:$D$265</c:f>
              <c:numCache>
                <c:formatCode>General</c:formatCode>
                <c:ptCount val="3"/>
                <c:pt idx="0">
                  <c:v>47</c:v>
                </c:pt>
                <c:pt idx="1">
                  <c:v>15</c:v>
                </c:pt>
                <c:pt idx="2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29A-458D-A785-3F9F9F39C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/>
              <a:t>Одрасли/стари на породичном смештају по општинама: </a:t>
            </a:r>
            <a:r>
              <a:rPr lang="sr-Latn-RS"/>
              <a:t>122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21648050938077185"/>
          <c:y val="3.038201279527559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'2021'!$C$234:$C$256</c:f>
              <c:strCache>
                <c:ptCount val="23"/>
                <c:pt idx="0">
                  <c:v>Нови Сад 2%</c:v>
                </c:pt>
                <c:pt idx="1">
                  <c:v>Беочин 0%</c:v>
                </c:pt>
                <c:pt idx="2">
                  <c:v>Бач 1%</c:v>
                </c:pt>
                <c:pt idx="3">
                  <c:v>Бачка Паланка 2%</c:v>
                </c:pt>
                <c:pt idx="4">
                  <c:v>Бачки Петровац 1%</c:v>
                </c:pt>
                <c:pt idx="5">
                  <c:v>Бечеј 8%</c:v>
                </c:pt>
                <c:pt idx="6">
                  <c:v>Врбас 10%</c:v>
                </c:pt>
                <c:pt idx="7">
                  <c:v>Жабаљ 0%</c:v>
                </c:pt>
                <c:pt idx="8">
                  <c:v>Србобран 14%</c:v>
                </c:pt>
                <c:pt idx="9">
                  <c:v>Темерин 0%</c:v>
                </c:pt>
                <c:pt idx="10">
                  <c:v>Тител 1%</c:v>
                </c:pt>
                <c:pt idx="11">
                  <c:v>Зрењанин 2%</c:v>
                </c:pt>
                <c:pt idx="12">
                  <c:v>Нови Бечеј 5%</c:v>
                </c:pt>
                <c:pt idx="13">
                  <c:v>Нова Црња 2%</c:v>
                </c:pt>
                <c:pt idx="14">
                  <c:v>Житиште 2%</c:v>
                </c:pt>
                <c:pt idx="15">
                  <c:v>Сечањ 0%</c:v>
                </c:pt>
                <c:pt idx="16">
                  <c:v>Ср. Митровица 11%</c:v>
                </c:pt>
                <c:pt idx="17">
                  <c:v>Шид 2%</c:v>
                </c:pt>
                <c:pt idx="18">
                  <c:v>Инђија 11%</c:v>
                </c:pt>
                <c:pt idx="19">
                  <c:v>Ириг 1%</c:v>
                </c:pt>
                <c:pt idx="20">
                  <c:v>Рума 1%</c:v>
                </c:pt>
                <c:pt idx="21">
                  <c:v>Стара Пазова 24%</c:v>
                </c:pt>
                <c:pt idx="22">
                  <c:v>Пећинци 0%</c:v>
                </c:pt>
              </c:strCache>
            </c:strRef>
          </c:cat>
          <c:val>
            <c:numRef>
              <c:f>'2021'!$D$234:$D$256</c:f>
              <c:numCache>
                <c:formatCode>General</c:formatCode>
                <c:ptCount val="23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10</c:v>
                </c:pt>
                <c:pt idx="6">
                  <c:v>12</c:v>
                </c:pt>
                <c:pt idx="7">
                  <c:v>0</c:v>
                </c:pt>
                <c:pt idx="8">
                  <c:v>17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  <c:pt idx="12">
                  <c:v>6</c:v>
                </c:pt>
                <c:pt idx="13">
                  <c:v>3</c:v>
                </c:pt>
                <c:pt idx="14">
                  <c:v>3</c:v>
                </c:pt>
                <c:pt idx="15">
                  <c:v>0</c:v>
                </c:pt>
                <c:pt idx="16">
                  <c:v>14</c:v>
                </c:pt>
                <c:pt idx="17">
                  <c:v>2</c:v>
                </c:pt>
                <c:pt idx="18">
                  <c:v>13</c:v>
                </c:pt>
                <c:pt idx="19">
                  <c:v>1</c:v>
                </c:pt>
                <c:pt idx="20">
                  <c:v>1</c:v>
                </c:pt>
                <c:pt idx="21">
                  <c:v>29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9F-4D37-A202-06225E4993D7}"/>
            </c:ext>
          </c:extLst>
        </c:ser>
        <c:ser>
          <c:idx val="1"/>
          <c:order val="1"/>
          <c:invertIfNegative val="0"/>
          <c:cat>
            <c:strRef>
              <c:f>'2021'!$C$234:$C$256</c:f>
              <c:strCache>
                <c:ptCount val="23"/>
                <c:pt idx="0">
                  <c:v>Нови Сад 2%</c:v>
                </c:pt>
                <c:pt idx="1">
                  <c:v>Беочин 0%</c:v>
                </c:pt>
                <c:pt idx="2">
                  <c:v>Бач 1%</c:v>
                </c:pt>
                <c:pt idx="3">
                  <c:v>Бачка Паланка 2%</c:v>
                </c:pt>
                <c:pt idx="4">
                  <c:v>Бачки Петровац 1%</c:v>
                </c:pt>
                <c:pt idx="5">
                  <c:v>Бечеј 8%</c:v>
                </c:pt>
                <c:pt idx="6">
                  <c:v>Врбас 10%</c:v>
                </c:pt>
                <c:pt idx="7">
                  <c:v>Жабаљ 0%</c:v>
                </c:pt>
                <c:pt idx="8">
                  <c:v>Србобран 14%</c:v>
                </c:pt>
                <c:pt idx="9">
                  <c:v>Темерин 0%</c:v>
                </c:pt>
                <c:pt idx="10">
                  <c:v>Тител 1%</c:v>
                </c:pt>
                <c:pt idx="11">
                  <c:v>Зрењанин 2%</c:v>
                </c:pt>
                <c:pt idx="12">
                  <c:v>Нови Бечеј 5%</c:v>
                </c:pt>
                <c:pt idx="13">
                  <c:v>Нова Црња 2%</c:v>
                </c:pt>
                <c:pt idx="14">
                  <c:v>Житиште 2%</c:v>
                </c:pt>
                <c:pt idx="15">
                  <c:v>Сечањ 0%</c:v>
                </c:pt>
                <c:pt idx="16">
                  <c:v>Ср. Митровица 11%</c:v>
                </c:pt>
                <c:pt idx="17">
                  <c:v>Шид 2%</c:v>
                </c:pt>
                <c:pt idx="18">
                  <c:v>Инђија 11%</c:v>
                </c:pt>
                <c:pt idx="19">
                  <c:v>Ириг 1%</c:v>
                </c:pt>
                <c:pt idx="20">
                  <c:v>Рума 1%</c:v>
                </c:pt>
                <c:pt idx="21">
                  <c:v>Стара Пазова 24%</c:v>
                </c:pt>
                <c:pt idx="22">
                  <c:v>Пећинци 0%</c:v>
                </c:pt>
              </c:strCache>
            </c:strRef>
          </c:cat>
          <c:val>
            <c:numRef>
              <c:f>'2021'!$E$234:$E$256</c:f>
              <c:numCache>
                <c:formatCode>0%</c:formatCode>
                <c:ptCount val="23"/>
                <c:pt idx="0">
                  <c:v>2.4590163934426229E-2</c:v>
                </c:pt>
                <c:pt idx="1">
                  <c:v>0</c:v>
                </c:pt>
                <c:pt idx="2">
                  <c:v>8.1967213114754103E-3</c:v>
                </c:pt>
                <c:pt idx="3">
                  <c:v>1.6393442622950821E-2</c:v>
                </c:pt>
                <c:pt idx="4">
                  <c:v>8.1967213114754103E-3</c:v>
                </c:pt>
                <c:pt idx="5">
                  <c:v>8.1967213114754092E-2</c:v>
                </c:pt>
                <c:pt idx="6">
                  <c:v>9.8360655737704916E-2</c:v>
                </c:pt>
                <c:pt idx="7">
                  <c:v>0</c:v>
                </c:pt>
                <c:pt idx="8">
                  <c:v>0.13934426229508196</c:v>
                </c:pt>
                <c:pt idx="9">
                  <c:v>0</c:v>
                </c:pt>
                <c:pt idx="10">
                  <c:v>8.1967213114754103E-3</c:v>
                </c:pt>
                <c:pt idx="11">
                  <c:v>2.4590163934426229E-2</c:v>
                </c:pt>
                <c:pt idx="12">
                  <c:v>4.9180327868852458E-2</c:v>
                </c:pt>
                <c:pt idx="13">
                  <c:v>2.4590163934426229E-2</c:v>
                </c:pt>
                <c:pt idx="14">
                  <c:v>2.4590163934426229E-2</c:v>
                </c:pt>
                <c:pt idx="15">
                  <c:v>0</c:v>
                </c:pt>
                <c:pt idx="16">
                  <c:v>0.11475409836065574</c:v>
                </c:pt>
                <c:pt idx="17">
                  <c:v>1.6393442622950821E-2</c:v>
                </c:pt>
                <c:pt idx="18">
                  <c:v>0.10655737704918032</c:v>
                </c:pt>
                <c:pt idx="19">
                  <c:v>8.1967213114754103E-3</c:v>
                </c:pt>
                <c:pt idx="20">
                  <c:v>8.1967213114754103E-3</c:v>
                </c:pt>
                <c:pt idx="21">
                  <c:v>0.23770491803278687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9F-4D37-A202-06225E4993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733824"/>
        <c:axId val="136735360"/>
      </c:barChart>
      <c:catAx>
        <c:axId val="136733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35360"/>
        <c:crosses val="autoZero"/>
        <c:auto val="1"/>
        <c:lblAlgn val="ctr"/>
        <c:lblOffset val="100"/>
        <c:noMultiLvlLbl val="0"/>
      </c:catAx>
      <c:valAx>
        <c:axId val="136735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3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2000" b="1" dirty="0">
                <a:solidFill>
                  <a:schemeClr val="tx2"/>
                </a:solidFill>
              </a:rPr>
              <a:t>Број ХП: 882 </a:t>
            </a:r>
            <a:endParaRPr lang="en-US" sz="2000" b="1" dirty="0">
              <a:solidFill>
                <a:schemeClr val="tx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Број ХП: 822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89-4760-A174-C20D3C595A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89-4760-A174-C20D3C595A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89-4760-A174-C20D3C595AA7}"/>
              </c:ext>
            </c:extLst>
          </c:dPt>
          <c:dLbls>
            <c:dLbl>
              <c:idx val="0"/>
              <c:layout>
                <c:manualLayout>
                  <c:x val="0.16633464566929138"/>
                  <c:y val="-0.11956146106736665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665 </a:t>
                    </a:r>
                    <a:r>
                      <a:rPr lang="ru-RU" sz="1100" dirty="0"/>
                      <a:t> Хранитељство за децу/младе (82%)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89-4760-A174-C20D3C595AA7}"/>
                </c:ext>
              </c:extLst>
            </c:dLbl>
            <c:dLbl>
              <c:idx val="1"/>
              <c:layout>
                <c:manualLayout>
                  <c:x val="-0.1014413823272091"/>
                  <c:y val="0.2060523821583705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baseline="0" dirty="0"/>
                      <a:t>68 </a:t>
                    </a:r>
                    <a:r>
                      <a:rPr lang="sr-Cyrl-RS" sz="1100" dirty="0"/>
                      <a:t>Празних породица (8%)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50933216681247"/>
                      <c:h val="8.475157710549338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989-4760-A174-C20D3C595AA7}"/>
                </c:ext>
              </c:extLst>
            </c:dLbl>
            <c:dLbl>
              <c:idx val="2"/>
              <c:layout>
                <c:manualLayout>
                  <c:x val="-0.22179024496937894"/>
                  <c:y val="3.6759259259259235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89 ПС за одрасле/старе (10%)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989-4760-A174-C20D3C595A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'2021'!$G$282:$I$282</c:f>
              <c:numCache>
                <c:formatCode>General</c:formatCode>
                <c:ptCount val="3"/>
                <c:pt idx="0">
                  <c:v>665</c:v>
                </c:pt>
                <c:pt idx="1">
                  <c:v>68</c:v>
                </c:pt>
                <c:pt idx="2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989-4760-A174-C20D3C595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/>
              <a:t>Корисници</a:t>
            </a:r>
            <a:r>
              <a:rPr lang="sr-Cyrl-RS" baseline="0"/>
              <a:t> ПС: 1202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20-403F-A289-A61C586C87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20-403F-A289-A61C586C87B3}"/>
              </c:ext>
            </c:extLst>
          </c:dPt>
          <c:dLbls>
            <c:dLbl>
              <c:idx val="0"/>
              <c:layout>
                <c:manualLayout>
                  <c:x val="0.20058740157480315"/>
                  <c:y val="-0.184777708707464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1080 Деца/млади (90%)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55839895013122"/>
                      <c:h val="0.128611226228300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520-403F-A289-A61C586C87B3}"/>
                </c:ext>
              </c:extLst>
            </c:dLbl>
            <c:dLbl>
              <c:idx val="1"/>
              <c:layout>
                <c:manualLayout>
                  <c:x val="-0.24144940508923987"/>
                  <c:y val="0.1097124062143747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122 Одрасли/стари (10%)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08327138824754"/>
                      <c:h val="0.245246480553567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20-403F-A289-A61C586C87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'2021'!$M$282:$N$282</c:f>
              <c:numCache>
                <c:formatCode>General</c:formatCode>
                <c:ptCount val="2"/>
                <c:pt idx="0">
                  <c:v>1080</c:v>
                </c:pt>
                <c:pt idx="1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20-403F-A289-A61C586C87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Укупан број хранитељских породица: 7</a:t>
            </a:r>
            <a:r>
              <a:rPr lang="sr-Latn-RS" dirty="0"/>
              <a:t>33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01-42B7-B6E8-B18F6954201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01-42B7-B6E8-B18F695420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01-42B7-B6E8-B18F69542018}"/>
              </c:ext>
            </c:extLst>
          </c:dPt>
          <c:dLbls>
            <c:dLbl>
              <c:idx val="0"/>
              <c:layout>
                <c:manualLayout>
                  <c:x val="0.14788626421697298"/>
                  <c:y val="-0.194495449851555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baseline="0" dirty="0"/>
                      <a:t>359 </a:t>
                    </a:r>
                    <a:r>
                      <a:rPr lang="sr-Cyrl-RS" sz="1100" dirty="0"/>
                      <a:t>Јужнобачки округ (49%)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91895371876918"/>
                      <c:h val="8.70491803278688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701-42B7-B6E8-B18F69542018}"/>
                </c:ext>
              </c:extLst>
            </c:dLbl>
            <c:dLbl>
              <c:idx val="1"/>
              <c:layout>
                <c:manualLayout>
                  <c:x val="-0.1677305341783879"/>
                  <c:y val="6.462131099732747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203 Средњобанатски</a:t>
                    </a:r>
                    <a:r>
                      <a:rPr lang="sr-Cyrl-RS" sz="1100" baseline="0" dirty="0"/>
                      <a:t> округ (28%)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899728387880317"/>
                      <c:h val="0.112814207650273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701-42B7-B6E8-B18F69542018}"/>
                </c:ext>
              </c:extLst>
            </c:dLbl>
            <c:dLbl>
              <c:idx val="2"/>
              <c:layout>
                <c:manualLayout>
                  <c:x val="-0.2039318678915136"/>
                  <c:y val="-2.0548264800233303E-2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171 Сремски округ (23%)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01-42B7-B6E8-B18F695420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'2021'!$D$33:$F$33</c:f>
              <c:numCache>
                <c:formatCode>General</c:formatCode>
                <c:ptCount val="3"/>
                <c:pt idx="0">
                  <c:v>359</c:v>
                </c:pt>
                <c:pt idx="1">
                  <c:v>203</c:v>
                </c:pt>
                <c:pt idx="2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01-42B7-B6E8-B18F695420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342008910063494"/>
          <c:y val="0.28307390980568525"/>
          <c:w val="0.47921465572597383"/>
          <c:h val="0.67377476163140038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342008910063505"/>
          <c:y val="0.28307390980568536"/>
          <c:w val="0.47921465572597388"/>
          <c:h val="0.6737747616314006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8.2416986102044329E-2"/>
                  <c:y val="-0.13102153799382465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100" dirty="0"/>
                      <a:t>5 ЦСР промовисало</a:t>
                    </a:r>
                    <a:r>
                      <a:rPr lang="ru-RU" sz="1100" baseline="0" dirty="0"/>
                      <a:t> хранитељство (22%)</a:t>
                    </a:r>
                    <a:endParaRPr lang="ru-RU" sz="11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7087737170504"/>
                      <c:h val="0.151177482125079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273-414F-BAF8-F1E1F7837AD0}"/>
                </c:ext>
              </c:extLst>
            </c:dLbl>
            <c:dLbl>
              <c:idx val="1"/>
              <c:layout>
                <c:manualLayout>
                  <c:x val="-0.10957833774311929"/>
                  <c:y val="-0.42869083174947964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ru-RU" sz="1100" dirty="0"/>
                      <a:t>18 ЦСР није промовисало хранитељство (78%)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03842318341311"/>
                      <c:h val="0.138764367816091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273-414F-BAF8-F1E1F7837AD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'2021'!$E$317:$E$318</c:f>
              <c:strCache>
                <c:ptCount val="2"/>
                <c:pt idx="0">
                  <c:v>Да</c:v>
                </c:pt>
                <c:pt idx="1">
                  <c:v>Не</c:v>
                </c:pt>
              </c:strCache>
            </c:strRef>
          </c:cat>
          <c:val>
            <c:numRef>
              <c:f>'2021'!$F$317:$F$318</c:f>
              <c:numCache>
                <c:formatCode>General</c:formatCode>
                <c:ptCount val="2"/>
                <c:pt idx="0">
                  <c:v>5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73-414F-BAF8-F1E1F7837A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noFill/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aseline="0" dirty="0"/>
              <a:t> Број хранитељских породица: </a:t>
            </a:r>
            <a:r>
              <a:rPr lang="sr-Latn-RS" baseline="0" dirty="0"/>
              <a:t>733</a:t>
            </a:r>
            <a:r>
              <a:rPr lang="sr-Cyrl-R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aseline="0" dirty="0"/>
              <a:t> Укупан број: </a:t>
            </a:r>
            <a:r>
              <a:rPr lang="sr-Latn-RS" baseline="0" dirty="0"/>
              <a:t>733</a:t>
            </a:r>
            <a:r>
              <a:rPr lang="sr-Cyrl-RS" baseline="0" dirty="0"/>
              <a:t>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B2-4337-87CD-5EA329F827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B2-4337-87CD-5EA329F82756}"/>
              </c:ext>
            </c:extLst>
          </c:dPt>
          <c:dLbls>
            <c:dLbl>
              <c:idx val="0"/>
              <c:layout>
                <c:manualLayout>
                  <c:x val="0.13195643165302576"/>
                  <c:y val="-0.11010024788568099"/>
                </c:manualLayout>
              </c:layout>
              <c:tx>
                <c:rich>
                  <a:bodyPr/>
                  <a:lstStyle/>
                  <a:p>
                    <a:r>
                      <a:rPr lang="sr-Cyrl-RS" sz="1100" baseline="0" dirty="0"/>
                      <a:t>352 ЦПСУНС (48</a:t>
                    </a:r>
                    <a:r>
                      <a:rPr lang="sr-Cyrl-RS" sz="1100" dirty="0"/>
                      <a:t>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112157048716441"/>
                      <c:h val="0.11064995188358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1B2-4337-87CD-5EA329F82756}"/>
                </c:ext>
              </c:extLst>
            </c:dLbl>
            <c:dLbl>
              <c:idx val="1"/>
              <c:layout>
                <c:manualLayout>
                  <c:x val="-8.0010935423277141E-2"/>
                  <c:y val="-1.46793675908040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baseline="0" dirty="0"/>
                      <a:t>381 породица (52%)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00554425078888"/>
                      <c:h val="8.68375303371946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1B2-4337-87CD-5EA329F827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'2021'!$Q$31:$R$31</c:f>
              <c:numCache>
                <c:formatCode>General</c:formatCode>
                <c:ptCount val="2"/>
                <c:pt idx="0">
                  <c:v>352</c:v>
                </c:pt>
                <c:pt idx="1">
                  <c:v>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1B2-4337-87CD-5EA329F827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 dirty="0">
                <a:solidFill>
                  <a:srgbClr val="1268B2"/>
                </a:solidFill>
              </a:rPr>
              <a:t>Број</a:t>
            </a:r>
            <a:r>
              <a:rPr lang="sr-Cyrl-RS" b="1" baseline="0" dirty="0">
                <a:solidFill>
                  <a:srgbClr val="1268B2"/>
                </a:solidFill>
              </a:rPr>
              <a:t> ХП са децом према врсти: 6</a:t>
            </a:r>
            <a:r>
              <a:rPr lang="sr-Latn-RS" b="1" baseline="0" dirty="0">
                <a:solidFill>
                  <a:srgbClr val="1268B2"/>
                </a:solidFill>
              </a:rPr>
              <a:t>65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1E-4A27-A11E-834CF960ED4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1E-4A27-A11E-834CF960ED4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1E-4A27-A11E-834CF960ED4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1E-4A27-A11E-834CF960ED4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1E-4A27-A11E-834CF960ED49}"/>
              </c:ext>
            </c:extLst>
          </c:dPt>
          <c:dLbls>
            <c:dLbl>
              <c:idx val="0"/>
              <c:layout>
                <c:manualLayout>
                  <c:x val="0.13307098975035189"/>
                  <c:y val="8.1645771489844726E-2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Сродничко хранитељство (22%)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1E-4A27-A11E-834CF960ED49}"/>
                </c:ext>
              </c:extLst>
            </c:dLbl>
            <c:dLbl>
              <c:idx val="1"/>
              <c:layout>
                <c:manualLayout>
                  <c:x val="2.8796197772575614E-2"/>
                  <c:y val="7.0225352690288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Специјализовано хранитељство (3%)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03826115704753"/>
                      <c:h val="0.140222515469782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C1E-4A27-A11E-834CF960ED49}"/>
                </c:ext>
              </c:extLst>
            </c:dLbl>
            <c:dLbl>
              <c:idx val="2"/>
              <c:layout>
                <c:manualLayout>
                  <c:x val="-0.10515266841644796"/>
                  <c:y val="-0.11887576552930891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 Стандардно</a:t>
                    </a:r>
                    <a:r>
                      <a:rPr lang="sr-Cyrl-RS" sz="1100" baseline="0" dirty="0"/>
                      <a:t> хранитељство (66%)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1E-4A27-A11E-834CF960ED49}"/>
                </c:ext>
              </c:extLst>
            </c:dLbl>
            <c:dLbl>
              <c:idx val="3"/>
              <c:layout>
                <c:manualLayout>
                  <c:x val="-0.22051642193374477"/>
                  <c:y val="-2.5516527230971128E-2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Комбиновано хранитељство (7%)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1E-4A27-A11E-834CF960ED49}"/>
                </c:ext>
              </c:extLst>
            </c:dLbl>
            <c:dLbl>
              <c:idx val="4"/>
              <c:layout>
                <c:manualLayout>
                  <c:x val="0.32232460275447217"/>
                  <c:y val="1.3205672742937028E-2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Повремени</a:t>
                    </a:r>
                    <a:r>
                      <a:rPr lang="sr-Cyrl-RS" sz="1100" baseline="0" dirty="0"/>
                      <a:t> ПС (2%)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1E-4A27-A11E-834CF960ED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'2021'!$F$64:$J$64</c:f>
              <c:numCache>
                <c:formatCode>General</c:formatCode>
                <c:ptCount val="5"/>
                <c:pt idx="0">
                  <c:v>138</c:v>
                </c:pt>
                <c:pt idx="1">
                  <c:v>30</c:v>
                </c:pt>
                <c:pt idx="2">
                  <c:v>426</c:v>
                </c:pt>
                <c:pt idx="3">
                  <c:v>59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1E-4A27-A11E-834CF960E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/>
              <a:t>Број ХП са</a:t>
            </a:r>
            <a:r>
              <a:rPr lang="sr-Cyrl-RS" baseline="0"/>
              <a:t> децом по општинама: 6</a:t>
            </a:r>
            <a:r>
              <a:rPr lang="sr-Latn-RS" baseline="0"/>
              <a:t>65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'2021'!$C$41:$C$63</c:f>
              <c:strCache>
                <c:ptCount val="23"/>
                <c:pt idx="0">
                  <c:v>Нови Сад 17,89%</c:v>
                </c:pt>
                <c:pt idx="1">
                  <c:v>Беочин 8,27%</c:v>
                </c:pt>
                <c:pt idx="2">
                  <c:v>Бач 0,60%</c:v>
                </c:pt>
                <c:pt idx="3">
                  <c:v>Бачка Паланка 3,61%</c:v>
                </c:pt>
                <c:pt idx="4">
                  <c:v>Бачки Петровац 0,90%</c:v>
                </c:pt>
                <c:pt idx="5">
                  <c:v>Бечеј 4,36%</c:v>
                </c:pt>
                <c:pt idx="6">
                  <c:v>Врбас 3,91%</c:v>
                </c:pt>
                <c:pt idx="7">
                  <c:v>Жабаљ 2,56%</c:v>
                </c:pt>
                <c:pt idx="8">
                  <c:v>Србобран 3,91%</c:v>
                </c:pt>
                <c:pt idx="9">
                  <c:v>Темерин 1,95%</c:v>
                </c:pt>
                <c:pt idx="10">
                  <c:v>Тител 1,20%</c:v>
                </c:pt>
                <c:pt idx="11">
                  <c:v>Зрењанин 6,47%</c:v>
                </c:pt>
                <c:pt idx="12">
                  <c:v>Нови Бечеј 8,87%</c:v>
                </c:pt>
                <c:pt idx="13">
                  <c:v>Нова Црња 5,56%</c:v>
                </c:pt>
                <c:pt idx="14">
                  <c:v>Житиште 4,51%</c:v>
                </c:pt>
                <c:pt idx="15">
                  <c:v>Сечањ 1,95%</c:v>
                </c:pt>
                <c:pt idx="16">
                  <c:v>Ср. Митровица 6,92%</c:v>
                </c:pt>
                <c:pt idx="17">
                  <c:v>Шид 2,71%</c:v>
                </c:pt>
                <c:pt idx="18">
                  <c:v>Инђија 3,46%</c:v>
                </c:pt>
                <c:pt idx="19">
                  <c:v>Ириг 0,90%</c:v>
                </c:pt>
                <c:pt idx="20">
                  <c:v>Рума 2,41%</c:v>
                </c:pt>
                <c:pt idx="21">
                  <c:v>Стара Пазова 4,96%</c:v>
                </c:pt>
                <c:pt idx="22">
                  <c:v>Пећинци 2,11%</c:v>
                </c:pt>
              </c:strCache>
            </c:strRef>
          </c:cat>
          <c:val>
            <c:numRef>
              <c:f>'2021'!$D$41:$D$63</c:f>
              <c:numCache>
                <c:formatCode>General</c:formatCode>
                <c:ptCount val="23"/>
                <c:pt idx="0">
                  <c:v>119</c:v>
                </c:pt>
                <c:pt idx="1">
                  <c:v>55</c:v>
                </c:pt>
                <c:pt idx="2">
                  <c:v>4</c:v>
                </c:pt>
                <c:pt idx="3">
                  <c:v>24</c:v>
                </c:pt>
                <c:pt idx="4">
                  <c:v>6</c:v>
                </c:pt>
                <c:pt idx="5">
                  <c:v>29</c:v>
                </c:pt>
                <c:pt idx="6">
                  <c:v>26</c:v>
                </c:pt>
                <c:pt idx="7">
                  <c:v>17</c:v>
                </c:pt>
                <c:pt idx="8">
                  <c:v>26</c:v>
                </c:pt>
                <c:pt idx="9">
                  <c:v>13</c:v>
                </c:pt>
                <c:pt idx="10">
                  <c:v>8</c:v>
                </c:pt>
                <c:pt idx="11">
                  <c:v>43</c:v>
                </c:pt>
                <c:pt idx="12">
                  <c:v>59</c:v>
                </c:pt>
                <c:pt idx="13">
                  <c:v>37</c:v>
                </c:pt>
                <c:pt idx="14">
                  <c:v>30</c:v>
                </c:pt>
                <c:pt idx="15">
                  <c:v>13</c:v>
                </c:pt>
                <c:pt idx="16">
                  <c:v>46</c:v>
                </c:pt>
                <c:pt idx="17">
                  <c:v>18</c:v>
                </c:pt>
                <c:pt idx="18">
                  <c:v>23</c:v>
                </c:pt>
                <c:pt idx="19">
                  <c:v>6</c:v>
                </c:pt>
                <c:pt idx="20">
                  <c:v>16</c:v>
                </c:pt>
                <c:pt idx="21">
                  <c:v>33</c:v>
                </c:pt>
                <c:pt idx="2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7B-4B88-8A1D-5CA3E7622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712128"/>
        <c:axId val="135722112"/>
      </c:barChart>
      <c:catAx>
        <c:axId val="13571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22112"/>
        <c:crosses val="autoZero"/>
        <c:auto val="1"/>
        <c:lblAlgn val="ctr"/>
        <c:lblOffset val="100"/>
        <c:noMultiLvlLbl val="0"/>
      </c:catAx>
      <c:valAx>
        <c:axId val="13572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712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sz="1800" b="1" dirty="0"/>
              <a:t>Број</a:t>
            </a:r>
            <a:r>
              <a:rPr lang="sr-Cyrl-RS" sz="1800" b="1" baseline="0" dirty="0"/>
              <a:t> деце у ХП према врсти: 1094</a:t>
            </a:r>
            <a:endParaRPr lang="en-US" sz="1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Број</a:t>
            </a:r>
            <a:r>
              <a:rPr lang="sr-Cyrl-RS" baseline="0" dirty="0"/>
              <a:t> деце/младих у ХП према врсти: 10</a:t>
            </a:r>
            <a:r>
              <a:rPr lang="sr-Latn-RS" baseline="0" dirty="0"/>
              <a:t>80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BCB-4E71-B07D-E96C3E9500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BCB-4E71-B07D-E96C3E9500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BCB-4E71-B07D-E96C3E9500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BCB-4E71-B07D-E96C3E9500A6}"/>
              </c:ext>
            </c:extLst>
          </c:dPt>
          <c:dLbls>
            <c:dLbl>
              <c:idx val="0"/>
              <c:layout>
                <c:manualLayout>
                  <c:x val="5.6107766621922572E-3"/>
                  <c:y val="4.124851515903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 Сродничко хранитељство (18%)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302818337028257"/>
                      <c:h val="0.184148574533453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BCB-4E71-B07D-E96C3E9500A6}"/>
                </c:ext>
              </c:extLst>
            </c:dLbl>
            <c:dLbl>
              <c:idx val="1"/>
              <c:layout>
                <c:manualLayout>
                  <c:x val="0.11800523347872438"/>
                  <c:y val="7.29706944324540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Специјализовано хранитељство (3%)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14941405630389"/>
                      <c:h val="0.2079893192541683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BCB-4E71-B07D-E96C3E9500A6}"/>
                </c:ext>
              </c:extLst>
            </c:dLbl>
            <c:dLbl>
              <c:idx val="2"/>
              <c:layout>
                <c:manualLayout>
                  <c:x val="-0.11009810666870525"/>
                  <c:y val="-0.17139817523862239"/>
                </c:manualLayout>
              </c:layout>
              <c:tx>
                <c:rich>
                  <a:bodyPr/>
                  <a:lstStyle/>
                  <a:p>
                    <a:r>
                      <a:rPr lang="sr-Cyrl-RS" sz="1100" dirty="0"/>
                      <a:t>Стандардно хранитељство (78%)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60267262871502"/>
                      <c:h val="0.170134276824346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ABCB-4E71-B07D-E96C3E9500A6}"/>
                </c:ext>
              </c:extLst>
            </c:dLbl>
            <c:dLbl>
              <c:idx val="3"/>
              <c:layout>
                <c:manualLayout>
                  <c:x val="-0.28019883237786186"/>
                  <c:y val="4.57386343052813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sr-Cyrl-RS" sz="1100" dirty="0"/>
                      <a:t> Повремени ПС (1%)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791544065614199"/>
                      <c:h val="0.122886450593215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BCB-4E71-B07D-E96C3E9500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'2021'!$F$157:$I$157</c:f>
              <c:numCache>
                <c:formatCode>General</c:formatCode>
                <c:ptCount val="4"/>
                <c:pt idx="0">
                  <c:v>215</c:v>
                </c:pt>
                <c:pt idx="1">
                  <c:v>79</c:v>
                </c:pt>
                <c:pt idx="2">
                  <c:v>765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CB-4E71-B07D-E96C3E9500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/>
              <a:t>Број деце у ХП према општинама: 10</a:t>
            </a:r>
            <a:r>
              <a:rPr lang="sr-Latn-RS"/>
              <a:t>80</a:t>
            </a:r>
            <a:endParaRPr lang="en-US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'2021'!$C$134:$C$156</c:f>
              <c:strCache>
                <c:ptCount val="23"/>
                <c:pt idx="0">
                  <c:v>Нови Сад 15%</c:v>
                </c:pt>
                <c:pt idx="1">
                  <c:v>Беочин 8%</c:v>
                </c:pt>
                <c:pt idx="2">
                  <c:v>Бач 1%</c:v>
                </c:pt>
                <c:pt idx="3">
                  <c:v>Бачка Паланка 4%</c:v>
                </c:pt>
                <c:pt idx="4">
                  <c:v>Бачки Петровац 1%</c:v>
                </c:pt>
                <c:pt idx="5">
                  <c:v>Бечеј 5%</c:v>
                </c:pt>
                <c:pt idx="6">
                  <c:v>Врбас 5%</c:v>
                </c:pt>
                <c:pt idx="7">
                  <c:v>Жабаљ 2%</c:v>
                </c:pt>
                <c:pt idx="8">
                  <c:v>Србобран 5%</c:v>
                </c:pt>
                <c:pt idx="9">
                  <c:v>Темерин 2%</c:v>
                </c:pt>
                <c:pt idx="10">
                  <c:v>Тител 1%</c:v>
                </c:pt>
                <c:pt idx="11">
                  <c:v>Зрењанин 6%</c:v>
                </c:pt>
                <c:pt idx="12">
                  <c:v>Нови Бечеј 4%</c:v>
                </c:pt>
                <c:pt idx="13">
                  <c:v>Нова Црња 6%</c:v>
                </c:pt>
                <c:pt idx="14">
                  <c:v>Житиште 5%</c:v>
                </c:pt>
                <c:pt idx="15">
                  <c:v>Сечањ 2%</c:v>
                </c:pt>
                <c:pt idx="16">
                  <c:v>Ср. Митровица 9%</c:v>
                </c:pt>
                <c:pt idx="17">
                  <c:v>Шид 3%</c:v>
                </c:pt>
                <c:pt idx="18">
                  <c:v>Инђија 4%</c:v>
                </c:pt>
                <c:pt idx="19">
                  <c:v>Ириг 1%</c:v>
                </c:pt>
                <c:pt idx="20">
                  <c:v>Рума 3%</c:v>
                </c:pt>
                <c:pt idx="21">
                  <c:v>Стара Пазова 6%</c:v>
                </c:pt>
                <c:pt idx="22">
                  <c:v>Пећинци 2%</c:v>
                </c:pt>
              </c:strCache>
            </c:strRef>
          </c:cat>
          <c:val>
            <c:numRef>
              <c:f>'2021'!$D$134:$D$156</c:f>
              <c:numCache>
                <c:formatCode>General</c:formatCode>
                <c:ptCount val="23"/>
                <c:pt idx="0">
                  <c:v>178</c:v>
                </c:pt>
                <c:pt idx="1">
                  <c:v>90</c:v>
                </c:pt>
                <c:pt idx="2">
                  <c:v>10</c:v>
                </c:pt>
                <c:pt idx="3">
                  <c:v>46</c:v>
                </c:pt>
                <c:pt idx="4">
                  <c:v>12</c:v>
                </c:pt>
                <c:pt idx="5">
                  <c:v>64</c:v>
                </c:pt>
                <c:pt idx="6">
                  <c:v>51</c:v>
                </c:pt>
                <c:pt idx="7">
                  <c:v>41</c:v>
                </c:pt>
                <c:pt idx="8">
                  <c:v>54</c:v>
                </c:pt>
                <c:pt idx="9">
                  <c:v>18</c:v>
                </c:pt>
                <c:pt idx="10">
                  <c:v>10</c:v>
                </c:pt>
                <c:pt idx="11">
                  <c:v>67</c:v>
                </c:pt>
                <c:pt idx="12">
                  <c:v>43</c:v>
                </c:pt>
                <c:pt idx="13">
                  <c:v>63</c:v>
                </c:pt>
                <c:pt idx="14">
                  <c:v>61</c:v>
                </c:pt>
                <c:pt idx="15">
                  <c:v>21</c:v>
                </c:pt>
                <c:pt idx="16">
                  <c:v>82</c:v>
                </c:pt>
                <c:pt idx="17">
                  <c:v>21</c:v>
                </c:pt>
                <c:pt idx="18">
                  <c:v>35</c:v>
                </c:pt>
                <c:pt idx="19">
                  <c:v>10</c:v>
                </c:pt>
                <c:pt idx="20">
                  <c:v>32</c:v>
                </c:pt>
                <c:pt idx="21">
                  <c:v>53</c:v>
                </c:pt>
                <c:pt idx="2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11-4063-B741-61ABAB3E2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6593408"/>
        <c:axId val="136594944"/>
      </c:barChart>
      <c:catAx>
        <c:axId val="136593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94944"/>
        <c:crosses val="autoZero"/>
        <c:auto val="1"/>
        <c:lblAlgn val="ctr"/>
        <c:lblOffset val="100"/>
        <c:noMultiLvlLbl val="0"/>
      </c:catAx>
      <c:valAx>
        <c:axId val="13659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593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0.4955</cdr:x>
      <cdr:y>0.17188</cdr:y>
    </cdr:from>
    <cdr:to>
      <cdr:x>0.71171</cdr:x>
      <cdr:y>0.1875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D959B07E-207A-5B91-62EA-BE03A40E1207}"/>
            </a:ext>
          </a:extLst>
        </cdr:cNvPr>
        <cdr:cNvCxnSpPr/>
      </cdr:nvCxnSpPr>
      <cdr:spPr>
        <a:xfrm xmlns:a="http://schemas.openxmlformats.org/drawingml/2006/main" flipV="1">
          <a:off x="4191000" y="838200"/>
          <a:ext cx="1828800" cy="76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0.83126</cdr:x>
      <cdr:y>0</cdr:y>
    </cdr:from>
    <cdr:to>
      <cdr:x>1</cdr:x>
      <cdr:y>0.41653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61C302E-333F-4163-805C-1D43ED088FEE}"/>
            </a:ext>
          </a:extLst>
        </cdr:cNvPr>
        <cdr:cNvSpPr txBox="1"/>
      </cdr:nvSpPr>
      <cdr:spPr>
        <a:xfrm xmlns:a="http://schemas.openxmlformats.org/drawingml/2006/main">
          <a:off x="6840937" y="-1327781"/>
          <a:ext cx="1388663" cy="203133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2015: 1039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2016: 1050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2017: 1045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2018: 1094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2019: 1114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2020: 1067</a:t>
          </a:r>
        </a:p>
        <a:p xmlns:a="http://schemas.openxmlformats.org/drawingml/2006/main">
          <a:r>
            <a:rPr lang="sr-Cyrl-RS" dirty="0">
              <a:solidFill>
                <a:srgbClr val="1268B2"/>
              </a:solidFill>
            </a:rPr>
            <a:t>2021:1080</a:t>
          </a:r>
          <a:endParaRPr lang="sr-Latn-RS" dirty="0">
            <a:solidFill>
              <a:srgbClr val="1268B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0.31553</cdr:x>
      <cdr:y>0.19278</cdr:y>
    </cdr:from>
    <cdr:to>
      <cdr:x>0.49029</cdr:x>
      <cdr:y>0.2096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AF902367-5F65-712B-5E6A-E41EAB53E0E7}"/>
            </a:ext>
          </a:extLst>
        </cdr:cNvPr>
        <cdr:cNvCxnSpPr/>
      </cdr:nvCxnSpPr>
      <cdr:spPr>
        <a:xfrm xmlns:a="http://schemas.openxmlformats.org/drawingml/2006/main">
          <a:off x="2476500" y="873513"/>
          <a:ext cx="1371600" cy="76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0.56796</cdr:x>
      <cdr:y>0.19278</cdr:y>
    </cdr:from>
    <cdr:to>
      <cdr:x>0.65534</cdr:x>
      <cdr:y>0.2096</cdr:y>
    </cdr:to>
    <cdr:cxnSp macro="">
      <cdr:nvCxnSpPr>
        <cdr:cNvPr id="5" name="Straight Connector 4">
          <a:extLst xmlns:a="http://schemas.openxmlformats.org/drawingml/2006/main">
            <a:ext uri="{FF2B5EF4-FFF2-40B4-BE49-F238E27FC236}">
              <a16:creationId xmlns:a16="http://schemas.microsoft.com/office/drawing/2014/main" id="{E7525111-B6A4-04F0-E0DB-D7AC5BCBC1F3}"/>
            </a:ext>
          </a:extLst>
        </cdr:cNvPr>
        <cdr:cNvCxnSpPr/>
      </cdr:nvCxnSpPr>
      <cdr:spPr>
        <a:xfrm xmlns:a="http://schemas.openxmlformats.org/drawingml/2006/main" flipH="1">
          <a:off x="4457700" y="873513"/>
          <a:ext cx="685800" cy="76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0.67593</cdr:x>
      <cdr:y>0.71875</cdr:y>
    </cdr:from>
    <cdr:to>
      <cdr:x>0.75</cdr:x>
      <cdr:y>0.8125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162E04E4-325E-572D-8C9E-53A83E8DD31A}"/>
            </a:ext>
          </a:extLst>
        </cdr:cNvPr>
        <cdr:cNvCxnSpPr/>
      </cdr:nvCxnSpPr>
      <cdr:spPr>
        <a:xfrm xmlns:a="http://schemas.openxmlformats.org/drawingml/2006/main" flipV="1">
          <a:off x="5562600" y="3505200"/>
          <a:ext cx="609600" cy="457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0.62162</cdr:x>
      <cdr:y>0.72581</cdr:y>
    </cdr:from>
    <cdr:to>
      <cdr:x>0.76289</cdr:x>
      <cdr:y>0.87097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AD43D27B-47BB-A510-1FB2-3BA929B41655}"/>
            </a:ext>
          </a:extLst>
        </cdr:cNvPr>
        <cdr:cNvCxnSpPr/>
      </cdr:nvCxnSpPr>
      <cdr:spPr>
        <a:xfrm xmlns:a="http://schemas.openxmlformats.org/drawingml/2006/main" flipV="1">
          <a:off x="5029200" y="3429000"/>
          <a:ext cx="1143000" cy="6858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0.44266</cdr:x>
      <cdr:y>0.06804</cdr:y>
    </cdr:from>
    <cdr:to>
      <cdr:x>0.64083</cdr:x>
      <cdr:y>0.16479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42584" y="223309"/>
          <a:ext cx="9144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0.44266</cdr:x>
      <cdr:y>0.06804</cdr:y>
    </cdr:from>
    <cdr:to>
      <cdr:x>0.64083</cdr:x>
      <cdr:y>0.16479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42584" y="223309"/>
          <a:ext cx="914400" cy="317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0.2967</cdr:x>
      <cdr:y>0.03448</cdr:y>
    </cdr:from>
    <cdr:to>
      <cdr:x>0.76</cdr:x>
      <cdr:y>0.10542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7400" y="152400"/>
          <a:ext cx="3212615" cy="313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sr-Cyrl-RS" sz="1100" dirty="0"/>
            <a:t>ПРОМОТИВНЕ</a:t>
          </a:r>
          <a:r>
            <a:rPr lang="sr-Cyrl-RS" sz="1100" baseline="0" dirty="0"/>
            <a:t> АКТИВНОСТИ ЦСР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0.27473</cdr:x>
      <cdr:y>0.43103</cdr:y>
    </cdr:from>
    <cdr:to>
      <cdr:x>0.35165</cdr:x>
      <cdr:y>0.53448</cdr:y>
    </cdr:to>
    <cdr:cxnSp macro="">
      <cdr:nvCxnSpPr>
        <cdr:cNvPr id="7" name="Straight Connector 6">
          <a:extLst xmlns:a="http://schemas.openxmlformats.org/drawingml/2006/main">
            <a:ext uri="{FF2B5EF4-FFF2-40B4-BE49-F238E27FC236}">
              <a16:creationId xmlns:a16="http://schemas.microsoft.com/office/drawing/2014/main" id="{453886FC-13B8-2305-A754-C672132FB4BB}"/>
            </a:ext>
          </a:extLst>
        </cdr:cNvPr>
        <cdr:cNvCxnSpPr/>
      </cdr:nvCxnSpPr>
      <cdr:spPr>
        <a:xfrm xmlns:a="http://schemas.openxmlformats.org/drawingml/2006/main" flipV="1">
          <a:off x="1905000" y="1905000"/>
          <a:ext cx="533400" cy="457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0.27473</cdr:x>
      <cdr:y>0.43103</cdr:y>
    </cdr:from>
    <cdr:to>
      <cdr:x>0.35165</cdr:x>
      <cdr:y>0.53448</cdr:y>
    </cdr:to>
    <cdr:cxnSp macro="">
      <cdr:nvCxnSpPr>
        <cdr:cNvPr id="9" name="Straight Connector 8">
          <a:extLst xmlns:a="http://schemas.openxmlformats.org/drawingml/2006/main">
            <a:ext uri="{FF2B5EF4-FFF2-40B4-BE49-F238E27FC236}">
              <a16:creationId xmlns:a16="http://schemas.microsoft.com/office/drawing/2014/main" id="{74F02888-81F5-482C-BE29-466A0DCBF74F}"/>
            </a:ext>
          </a:extLst>
        </cdr:cNvPr>
        <cdr:cNvCxnSpPr/>
      </cdr:nvCxnSpPr>
      <cdr:spPr>
        <a:xfrm xmlns:a="http://schemas.openxmlformats.org/drawingml/2006/main" flipV="1">
          <a:off x="1905000" y="1905000"/>
          <a:ext cx="533400" cy="457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19B179-4FA8-4B80-B31F-F3867713F98E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0B70F1-9942-4246-8A30-7D85FC9A9A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3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70F1-9942-4246-8A30-7D85FC9A9A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85" y="4418654"/>
            <a:ext cx="3656955" cy="24393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16648"/>
            <a:ext cx="6400800" cy="2079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-3243" y="21336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1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485" y="5344489"/>
            <a:ext cx="2286000" cy="15248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  <a:lvl2pPr>
              <a:defRPr>
                <a:solidFill>
                  <a:srgbClr val="1268B2"/>
                </a:solidFill>
              </a:defRPr>
            </a:lvl2pPr>
            <a:lvl3pPr>
              <a:defRPr>
                <a:solidFill>
                  <a:srgbClr val="1268B2"/>
                </a:solidFill>
              </a:defRPr>
            </a:lvl3pPr>
            <a:lvl4pPr>
              <a:defRPr>
                <a:solidFill>
                  <a:srgbClr val="1268B2"/>
                </a:solidFill>
              </a:defRPr>
            </a:lvl4pPr>
            <a:lvl5pPr>
              <a:defRPr>
                <a:solidFill>
                  <a:srgbClr val="1268B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4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1268B2"/>
                </a:solidFill>
              </a:defRPr>
            </a:lvl1pPr>
            <a:lvl2pPr>
              <a:defRPr sz="2400">
                <a:solidFill>
                  <a:srgbClr val="1268B2"/>
                </a:solidFill>
              </a:defRPr>
            </a:lvl2pPr>
            <a:lvl3pPr>
              <a:defRPr sz="2000">
                <a:solidFill>
                  <a:srgbClr val="1268B2"/>
                </a:solidFill>
              </a:defRPr>
            </a:lvl3pPr>
            <a:lvl4pPr>
              <a:defRPr sz="1800">
                <a:solidFill>
                  <a:srgbClr val="1268B2"/>
                </a:solidFill>
              </a:defRPr>
            </a:lvl4pPr>
            <a:lvl5pPr>
              <a:defRPr sz="1800">
                <a:solidFill>
                  <a:srgbClr val="1268B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CE1C4F"/>
                </a:solidFill>
              </a:defRPr>
            </a:lvl1pPr>
            <a:lvl2pPr>
              <a:defRPr sz="2400">
                <a:solidFill>
                  <a:srgbClr val="CE1C4F"/>
                </a:solidFill>
              </a:defRPr>
            </a:lvl2pPr>
            <a:lvl3pPr>
              <a:defRPr sz="2000">
                <a:solidFill>
                  <a:srgbClr val="CE1C4F"/>
                </a:solidFill>
              </a:defRPr>
            </a:lvl3pPr>
            <a:lvl4pPr>
              <a:defRPr sz="1800">
                <a:solidFill>
                  <a:srgbClr val="CE1C4F"/>
                </a:solidFill>
              </a:defRPr>
            </a:lvl4pPr>
            <a:lvl5pPr>
              <a:defRPr sz="1800">
                <a:solidFill>
                  <a:srgbClr val="CE1C4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987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9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3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5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43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suns.rs/" TargetMode="External"/><Relationship Id="rId2" Type="http://schemas.openxmlformats.org/officeDocument/2006/relationships/hyperlink" Target="mailto:cpsuns@cpsuns.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2438400"/>
            <a:ext cx="5652538" cy="2819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213804"/>
            <a:ext cx="8039100" cy="1767396"/>
          </a:xfrm>
        </p:spPr>
        <p:txBody>
          <a:bodyPr>
            <a:normAutofit/>
          </a:bodyPr>
          <a:lstStyle/>
          <a:p>
            <a:pPr algn="r"/>
            <a:r>
              <a:rPr lang="sr-Cyrl-RS" b="1" dirty="0">
                <a:solidFill>
                  <a:srgbClr val="1268B2"/>
                </a:solidFill>
              </a:rPr>
              <a:t>Регионални састанак директора центара за социјални рад из Јужнобачког, Сремског и Средњобанатског управног округа</a:t>
            </a:r>
            <a:r>
              <a:rPr lang="sr-Latn-RS" b="1" dirty="0">
                <a:solidFill>
                  <a:srgbClr val="1268B2"/>
                </a:solidFill>
              </a:rPr>
              <a:t>   </a:t>
            </a:r>
            <a:endParaRPr lang="sr-Cyrl-RS" b="1" dirty="0">
              <a:solidFill>
                <a:srgbClr val="1268B2"/>
              </a:solidFill>
            </a:endParaRPr>
          </a:p>
          <a:p>
            <a:pPr algn="r"/>
            <a:endParaRPr lang="sr-Cyrl-RS" dirty="0">
              <a:solidFill>
                <a:srgbClr val="CE1C4F"/>
              </a:solidFill>
            </a:endParaRPr>
          </a:p>
          <a:p>
            <a:pPr algn="r"/>
            <a:endParaRPr lang="sr-Cyrl-RS" dirty="0">
              <a:solidFill>
                <a:srgbClr val="CE1C4F"/>
              </a:solidFill>
            </a:endParaRPr>
          </a:p>
          <a:p>
            <a:pPr algn="r"/>
            <a:endParaRPr lang="sr-Cyrl-RS" dirty="0">
              <a:solidFill>
                <a:srgbClr val="CE1C4F"/>
              </a:solidFill>
            </a:endParaRPr>
          </a:p>
          <a:p>
            <a:pPr algn="r"/>
            <a:endParaRPr lang="en-US" dirty="0">
              <a:solidFill>
                <a:srgbClr val="CE1C4F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782846-C78F-4626-B731-2A6BAA7709DB}"/>
              </a:ext>
            </a:extLst>
          </p:cNvPr>
          <p:cNvSpPr/>
          <p:nvPr/>
        </p:nvSpPr>
        <p:spPr>
          <a:xfrm>
            <a:off x="4038600" y="5486400"/>
            <a:ext cx="4572000" cy="8371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spcBef>
                <a:spcPct val="20000"/>
              </a:spcBef>
            </a:pPr>
            <a:r>
              <a:rPr lang="sr-Cyrl-RS" sz="2200" b="1" dirty="0">
                <a:solidFill>
                  <a:srgbClr val="1268B2"/>
                </a:solidFill>
              </a:rPr>
              <a:t>11.</a:t>
            </a:r>
            <a:r>
              <a:rPr lang="en-US" sz="2200" b="1" dirty="0">
                <a:solidFill>
                  <a:srgbClr val="1268B2"/>
                </a:solidFill>
              </a:rPr>
              <a:t>05.2022</a:t>
            </a:r>
            <a:r>
              <a:rPr lang="sr-Cyrl-RS" sz="2200" b="1" dirty="0">
                <a:solidFill>
                  <a:srgbClr val="1268B2"/>
                </a:solidFill>
              </a:rPr>
              <a:t>, ЦПСУ НС</a:t>
            </a:r>
          </a:p>
          <a:p>
            <a:pPr lvl="0" algn="r">
              <a:spcBef>
                <a:spcPct val="20000"/>
              </a:spcBef>
            </a:pPr>
            <a:r>
              <a:rPr lang="sr-Cyrl-RS" sz="2200" b="1" dirty="0">
                <a:solidFill>
                  <a:srgbClr val="1268B2"/>
                </a:solidFill>
              </a:rPr>
              <a:t>Јована Гвозденовић</a:t>
            </a:r>
          </a:p>
        </p:txBody>
      </p:sp>
    </p:spTree>
    <p:extLst>
      <p:ext uri="{BB962C8B-B14F-4D97-AF65-F5344CB8AC3E}">
        <p14:creationId xmlns:p14="http://schemas.microsoft.com/office/powerpoint/2010/main" val="378382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flash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C581B-AB28-41B1-B5B5-7C3ECBDF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096962"/>
          </a:xfrm>
        </p:spPr>
        <p:txBody>
          <a:bodyPr>
            <a:noAutofit/>
          </a:bodyPr>
          <a:lstStyle/>
          <a:p>
            <a:r>
              <a:rPr lang="sr-Cyrl-RS" sz="3600" b="1" dirty="0"/>
              <a:t>Деца/млади корисници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sr-Latn-RS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85FA1C3-C025-E2E5-C8A2-2C20F8425E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383259"/>
              </p:ext>
            </p:extLst>
          </p:nvPr>
        </p:nvGraphicFramePr>
        <p:xfrm>
          <a:off x="762000" y="1752600"/>
          <a:ext cx="7924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556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2BCD-2237-44D7-B5EF-78E077C4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Одрасли/стари корисници </a:t>
            </a:r>
            <a:br>
              <a:rPr lang="sr-Cyrl-RS" b="1" dirty="0"/>
            </a:br>
            <a:r>
              <a:rPr lang="sr-Cyrl-RS" b="1" dirty="0"/>
              <a:t>породичног смештаја</a:t>
            </a:r>
            <a:endParaRPr lang="sr-Latn-R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43828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07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294-DD0C-4BA1-BE5B-919F514C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Одрасли/стари корисници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en-US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43642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57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6E1B-C0C8-45E8-9BE2-E1B6F097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Одрасли/стари корисници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en-US" sz="36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489375"/>
              </p:ext>
            </p:extLst>
          </p:nvPr>
        </p:nvGraphicFramePr>
        <p:xfrm>
          <a:off x="609600" y="1752600"/>
          <a:ext cx="8090516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856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588E-1175-475B-8878-DAF3D464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Одрасли/стари корисници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sr-Latn-RS" sz="36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21977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27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EEB71-E621-42EA-8B39-3A36388F9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Укупан број пружалаца услуге 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en-US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382818"/>
              </p:ext>
            </p:extLst>
          </p:nvPr>
        </p:nvGraphicFramePr>
        <p:xfrm>
          <a:off x="533400" y="1828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1393984"/>
              </p:ext>
            </p:extLst>
          </p:nvPr>
        </p:nvGraphicFramePr>
        <p:xfrm>
          <a:off x="1295400" y="1828800"/>
          <a:ext cx="6858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898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8AA8A-F234-BC5F-DC9C-D24F506B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Укупан број корисника 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69D3A-F420-DAC4-FA59-340D3F314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7252457"/>
              </p:ext>
            </p:extLst>
          </p:nvPr>
        </p:nvGraphicFramePr>
        <p:xfrm>
          <a:off x="990600" y="1866900"/>
          <a:ext cx="7620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AF7984D-4B51-E1A6-31B3-D15F2C460DC4}"/>
              </a:ext>
            </a:extLst>
          </p:cNvPr>
          <p:cNvCxnSpPr/>
          <p:nvPr/>
        </p:nvCxnSpPr>
        <p:spPr>
          <a:xfrm flipV="1">
            <a:off x="2743200" y="2743200"/>
            <a:ext cx="1295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40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09398-EFD5-4002-9823-B646AD68A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1870"/>
            <a:ext cx="8229600" cy="1096962"/>
          </a:xfrm>
        </p:spPr>
        <p:txBody>
          <a:bodyPr>
            <a:normAutofit/>
          </a:bodyPr>
          <a:lstStyle/>
          <a:p>
            <a:r>
              <a:rPr lang="sr-Cyrl-RS" sz="3600" b="1" dirty="0"/>
              <a:t>Промотивне активности ЦСР</a:t>
            </a:r>
            <a:endParaRPr lang="sr-Latn-RS" sz="36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17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160563"/>
              </p:ext>
            </p:extLst>
          </p:nvPr>
        </p:nvGraphicFramePr>
        <p:xfrm>
          <a:off x="1371600" y="1737919"/>
          <a:ext cx="6096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022910"/>
              </p:ext>
            </p:extLst>
          </p:nvPr>
        </p:nvGraphicFramePr>
        <p:xfrm>
          <a:off x="1066800" y="1905000"/>
          <a:ext cx="6934199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324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ADC54-2D40-49E0-B8FB-9532A88EF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Програм припреме кандидата за хранитељство</a:t>
            </a:r>
            <a:endParaRPr lang="en-US" sz="3600" b="1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9FDD88A-7514-460B-9FFB-A5EB50AF16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096635"/>
              </p:ext>
            </p:extLst>
          </p:nvPr>
        </p:nvGraphicFramePr>
        <p:xfrm>
          <a:off x="1828800" y="2667000"/>
          <a:ext cx="6019799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1446113455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984779271"/>
                    </a:ext>
                  </a:extLst>
                </a:gridCol>
                <a:gridCol w="1828799">
                  <a:extLst>
                    <a:ext uri="{9D8B030D-6E8A-4147-A177-3AD203B41FA5}">
                      <a16:colId xmlns:a16="http://schemas.microsoft.com/office/drawing/2014/main" val="400990558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Р.Б.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Одржане обуке у 2021.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Број породица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08708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Нови </a:t>
                      </a:r>
                      <a:r>
                        <a:rPr lang="sr-Cyrl-RS" dirty="0" smtClean="0"/>
                        <a:t>Сад</a:t>
                      </a:r>
                      <a:endParaRPr lang="en-US" dirty="0" smtClean="0"/>
                    </a:p>
                    <a:p>
                      <a:pPr algn="ctr"/>
                      <a:r>
                        <a:rPr lang="sr-Cyrl-RS" sz="1400" dirty="0" smtClean="0"/>
                        <a:t>Сремска</a:t>
                      </a:r>
                      <a:r>
                        <a:rPr lang="sr-Cyrl-RS" sz="1400" baseline="0" dirty="0" smtClean="0"/>
                        <a:t> Каменица, Б. Петровац, Темерин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17447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Нови </a:t>
                      </a:r>
                      <a:r>
                        <a:rPr lang="sr-Cyrl-RS" dirty="0" smtClean="0"/>
                        <a:t>Бечеј</a:t>
                      </a:r>
                    </a:p>
                    <a:p>
                      <a:pPr algn="ctr"/>
                      <a:r>
                        <a:rPr lang="sr-Cyrl-RS" sz="1400" dirty="0" smtClean="0"/>
                        <a:t>Врбас, Зрењанин, Житиште, Жабаљ, Србобран, Бечеј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r-Cyrl-RS" dirty="0"/>
                        <a:t>13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23196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/>
                        <a:t>Стара </a:t>
                      </a:r>
                      <a:r>
                        <a:rPr lang="sr-Cyrl-RS" dirty="0" smtClean="0"/>
                        <a:t>Пазова</a:t>
                      </a:r>
                    </a:p>
                    <a:p>
                      <a:pPr algn="ctr"/>
                      <a:r>
                        <a:rPr lang="sr-Cyrl-RS" sz="1400" dirty="0" smtClean="0"/>
                        <a:t>Сремска Митровица, Стара Пазова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39658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Укупно: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27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703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83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A31D-38B4-7E3E-7960-1E8F16535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600" b="1" dirty="0"/>
              <a:t>Програм припреме кандидата за хранитељство</a:t>
            </a:r>
            <a:endParaRPr lang="en-US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37ACAE2-75C4-09C7-B2C8-20AE1D85A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54324"/>
              </p:ext>
            </p:extLst>
          </p:nvPr>
        </p:nvGraphicFramePr>
        <p:xfrm>
          <a:off x="1943100" y="1676400"/>
          <a:ext cx="5257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985">
                  <a:extLst>
                    <a:ext uri="{9D8B030D-6E8A-4147-A177-3AD203B41FA5}">
                      <a16:colId xmlns:a16="http://schemas.microsoft.com/office/drawing/2014/main" val="2312836661"/>
                    </a:ext>
                  </a:extLst>
                </a:gridCol>
                <a:gridCol w="4065815">
                  <a:extLst>
                    <a:ext uri="{9D8B030D-6E8A-4147-A177-3AD203B41FA5}">
                      <a16:colId xmlns:a16="http://schemas.microsoft.com/office/drawing/2014/main" val="2420634032"/>
                    </a:ext>
                  </a:extLst>
                </a:gridCol>
              </a:tblGrid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РБ: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Без кандидата: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195478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Бач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10836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Бачка Паланка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257359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Беочин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772811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Тител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tint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857332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Нови Бечеј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1167340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Нова Црња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084526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Сечањ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709966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Шид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735790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9.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Пећинци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690798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Рума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729180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11.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Ириг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869167"/>
                  </a:ext>
                </a:extLst>
              </a:tr>
              <a:tr h="341532">
                <a:tc>
                  <a:txBody>
                    <a:bodyPr/>
                    <a:lstStyle/>
                    <a:p>
                      <a:pPr algn="r"/>
                      <a:r>
                        <a:rPr lang="sr-Cyrl-RS" dirty="0"/>
                        <a:t>12.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Инђија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184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29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696A-8E05-4F63-B8FC-7F5B1CF0F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b="1" dirty="0"/>
              <a:t>Центри за социјални рад</a:t>
            </a:r>
            <a:endParaRPr lang="sr-Latn-RS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990D34-51AC-44F6-A4EA-4AAB12D34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168386"/>
              </p:ext>
            </p:extLst>
          </p:nvPr>
        </p:nvGraphicFramePr>
        <p:xfrm>
          <a:off x="1066800" y="1828800"/>
          <a:ext cx="2133600" cy="3406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40696883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Зрењанин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3418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Нови Бечеј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0394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Нова Црња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723933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Житиште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06106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Сечањ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6477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Ср. Митровица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339114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Шид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48899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Инђија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90495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Ириг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3106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Рума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5381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Стара Пазова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7612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Пећинци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419963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EC04935-9095-43F7-80A6-FF0F501469BE}"/>
              </a:ext>
            </a:extLst>
          </p:cNvPr>
          <p:cNvSpPr txBox="1"/>
          <p:nvPr/>
        </p:nvSpPr>
        <p:spPr>
          <a:xfrm>
            <a:off x="3753046" y="2971800"/>
            <a:ext cx="1518364" cy="707886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r-Cyrl-RS" sz="2000" b="1" dirty="0"/>
              <a:t>23 Општине</a:t>
            </a:r>
          </a:p>
          <a:p>
            <a:r>
              <a:rPr lang="sr-Cyrl-RS" sz="2000" b="1" dirty="0"/>
              <a:t>21 ЦСР</a:t>
            </a:r>
            <a:endParaRPr lang="sr-Latn-RS" b="1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45A3310-D755-4087-860A-95C390F2F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848998"/>
              </p:ext>
            </p:extLst>
          </p:nvPr>
        </p:nvGraphicFramePr>
        <p:xfrm>
          <a:off x="5867400" y="1970722"/>
          <a:ext cx="1834436" cy="3122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4436">
                  <a:extLst>
                    <a:ext uri="{9D8B030D-6E8A-4147-A177-3AD203B41FA5}">
                      <a16:colId xmlns:a16="http://schemas.microsoft.com/office/drawing/2014/main" val="248102174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Нови Сад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52147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Беочин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74883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Бач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74772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Бачка Паланка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358759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Бачки Петровац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116971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Бечеј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932367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sr-Cyrl-RS" sz="1800" u="none" strike="noStrike" dirty="0">
                          <a:effectLst/>
                        </a:rPr>
                        <a:t>Врбас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944757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Жабаљ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063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Србобран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8808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Темерин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29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800" u="none" strike="noStrike" dirty="0">
                          <a:effectLst/>
                        </a:rPr>
                        <a:t>Тител </a:t>
                      </a:r>
                      <a:endParaRPr lang="sr-Cyrl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277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16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439458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4000" b="1" dirty="0">
                <a:solidFill>
                  <a:srgbClr val="CE1C4F"/>
                </a:solidFill>
              </a:rPr>
              <a:t>Хвала на пажњи!</a:t>
            </a:r>
            <a:endParaRPr lang="en-US" sz="4000" b="1" dirty="0">
              <a:solidFill>
                <a:srgbClr val="CE1C4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66800" y="2133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268B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z="3600" b="1" dirty="0"/>
              <a:t>Центар за породични смештај и усвојење Нови Сад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6400" y="4038600"/>
            <a:ext cx="5971315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ru-RU" sz="2600" dirty="0">
                <a:solidFill>
                  <a:srgbClr val="CE1C4F"/>
                </a:solidFill>
              </a:rPr>
              <a:t>Адреса: Дечје село 1, Сремска Каменица</a:t>
            </a:r>
          </a:p>
          <a:p>
            <a:pPr algn="ctr">
              <a:buNone/>
            </a:pPr>
            <a:r>
              <a:rPr lang="ru-RU" sz="2600" dirty="0">
                <a:solidFill>
                  <a:srgbClr val="CE1C4F"/>
                </a:solidFill>
              </a:rPr>
              <a:t>Тел: + 381 21 461 171; + 381 21 30 10 563</a:t>
            </a:r>
          </a:p>
          <a:p>
            <a:pPr algn="ctr">
              <a:buNone/>
            </a:pPr>
            <a:r>
              <a:rPr lang="ru-RU" sz="2600" dirty="0">
                <a:solidFill>
                  <a:srgbClr val="CE1C4F"/>
                </a:solidFill>
              </a:rPr>
              <a:t>Мејл</a:t>
            </a:r>
            <a:r>
              <a:rPr lang="x-none" sz="2600" dirty="0">
                <a:solidFill>
                  <a:srgbClr val="CE1C4F"/>
                </a:solidFill>
              </a:rPr>
              <a:t>: </a:t>
            </a:r>
            <a:r>
              <a:rPr lang="x-none" sz="2600" dirty="0">
                <a:solidFill>
                  <a:srgbClr val="CE1C4F"/>
                </a:solidFill>
                <a:hlinkClick r:id="rId2"/>
              </a:rPr>
              <a:t>cpsu</a:t>
            </a:r>
            <a:r>
              <a:rPr lang="sr-Latn-RS" sz="2600" dirty="0">
                <a:solidFill>
                  <a:srgbClr val="CE1C4F"/>
                </a:solidFill>
                <a:hlinkClick r:id="rId2"/>
              </a:rPr>
              <a:t>ns@cpsuns.rs</a:t>
            </a:r>
            <a:endParaRPr lang="sr-Latn-RS" sz="2600" dirty="0">
              <a:solidFill>
                <a:srgbClr val="CE1C4F"/>
              </a:solidFill>
            </a:endParaRPr>
          </a:p>
          <a:p>
            <a:pPr algn="ctr">
              <a:buNone/>
            </a:pPr>
            <a:r>
              <a:rPr lang="en-US" sz="2600" dirty="0">
                <a:solidFill>
                  <a:srgbClr val="CE1C4F"/>
                </a:solidFill>
                <a:hlinkClick r:id="rId3"/>
              </a:rPr>
              <a:t>www.cpsuns.rs</a:t>
            </a:r>
            <a:endParaRPr lang="en-US" sz="2600" dirty="0">
              <a:solidFill>
                <a:srgbClr val="CE1C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9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flash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1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3173879"/>
              </p:ext>
            </p:extLst>
          </p:nvPr>
        </p:nvGraphicFramePr>
        <p:xfrm>
          <a:off x="4572000" y="2133600"/>
          <a:ext cx="4419599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F65F64A-9E01-4B6A-85AF-8C898755BEC0}"/>
              </a:ext>
            </a:extLst>
          </p:cNvPr>
          <p:cNvSpPr/>
          <p:nvPr/>
        </p:nvSpPr>
        <p:spPr>
          <a:xfrm>
            <a:off x="914400" y="228600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3600" b="1" dirty="0">
                <a:solidFill>
                  <a:srgbClr val="1268B2"/>
                </a:solidFill>
              </a:rPr>
              <a:t>Број хранитељских породица </a:t>
            </a:r>
            <a:br>
              <a:rPr lang="sr-Cyrl-RS" sz="3600" b="1" dirty="0">
                <a:solidFill>
                  <a:srgbClr val="1268B2"/>
                </a:solidFill>
              </a:rPr>
            </a:br>
            <a:r>
              <a:rPr lang="sr-Cyrl-RS" sz="3600" b="1" dirty="0">
                <a:solidFill>
                  <a:srgbClr val="1268B2"/>
                </a:solidFill>
              </a:rPr>
              <a:t>у региону</a:t>
            </a:r>
            <a:endParaRPr lang="en-US" sz="3600" b="1" dirty="0">
              <a:solidFill>
                <a:srgbClr val="1268B2"/>
              </a:solidFill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1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287367"/>
              </p:ext>
            </p:extLst>
          </p:nvPr>
        </p:nvGraphicFramePr>
        <p:xfrm>
          <a:off x="1447800" y="1958266"/>
          <a:ext cx="6457002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93B64C4-9ED5-0785-B3A1-9706E63B52F5}"/>
              </a:ext>
            </a:extLst>
          </p:cNvPr>
          <p:cNvSpPr txBox="1"/>
          <p:nvPr/>
        </p:nvSpPr>
        <p:spPr>
          <a:xfrm>
            <a:off x="7304761" y="1117937"/>
            <a:ext cx="1686838" cy="203132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chemeClr val="tx2"/>
                </a:solidFill>
              </a:rPr>
              <a:t>2015:  709 ХП</a:t>
            </a:r>
          </a:p>
          <a:p>
            <a:r>
              <a:rPr lang="sr-Cyrl-RS" dirty="0">
                <a:solidFill>
                  <a:schemeClr val="tx2"/>
                </a:solidFill>
              </a:rPr>
              <a:t>2016:  698 ХП</a:t>
            </a:r>
          </a:p>
          <a:p>
            <a:r>
              <a:rPr lang="sr-Cyrl-RS" dirty="0">
                <a:solidFill>
                  <a:schemeClr val="tx2"/>
                </a:solidFill>
              </a:rPr>
              <a:t>2017: </a:t>
            </a:r>
            <a:r>
              <a:rPr lang="sr-Latn-RS" dirty="0">
                <a:solidFill>
                  <a:schemeClr val="tx2"/>
                </a:solidFill>
              </a:rPr>
              <a:t> 657</a:t>
            </a:r>
            <a:r>
              <a:rPr lang="sr-Cyrl-RS" dirty="0">
                <a:solidFill>
                  <a:schemeClr val="tx2"/>
                </a:solidFill>
              </a:rPr>
              <a:t> ХП</a:t>
            </a:r>
          </a:p>
          <a:p>
            <a:r>
              <a:rPr lang="sr-Cyrl-RS" dirty="0">
                <a:solidFill>
                  <a:schemeClr val="tx2"/>
                </a:solidFill>
              </a:rPr>
              <a:t>2018:  753 ХП</a:t>
            </a:r>
          </a:p>
          <a:p>
            <a:r>
              <a:rPr lang="sr-Cyrl-RS" dirty="0">
                <a:solidFill>
                  <a:schemeClr val="tx2"/>
                </a:solidFill>
              </a:rPr>
              <a:t>2019:  739 ХП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2020: 751 </a:t>
            </a:r>
            <a:r>
              <a:rPr lang="sr-Cyrl-RS" dirty="0">
                <a:solidFill>
                  <a:schemeClr val="tx2"/>
                </a:solidFill>
              </a:rPr>
              <a:t>ХП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2021: 733 </a:t>
            </a:r>
            <a:r>
              <a:rPr lang="sr-Cyrl-RS" dirty="0">
                <a:solidFill>
                  <a:schemeClr val="tx2"/>
                </a:solidFill>
              </a:rPr>
              <a:t>ХП</a:t>
            </a:r>
          </a:p>
        </p:txBody>
      </p:sp>
    </p:spTree>
    <p:extLst>
      <p:ext uri="{BB962C8B-B14F-4D97-AF65-F5344CB8AC3E}">
        <p14:creationId xmlns:p14="http://schemas.microsoft.com/office/powerpoint/2010/main" val="323340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flash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6ED0-0921-4388-A3E0-9B94B47E5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600" b="1" dirty="0"/>
              <a:t>Број хранитељских породица </a:t>
            </a:r>
            <a:br>
              <a:rPr lang="sr-Cyrl-RS" sz="3600" b="1" dirty="0"/>
            </a:br>
            <a:r>
              <a:rPr lang="sr-Cyrl-RS" sz="3600" b="1" dirty="0"/>
              <a:t>у региону</a:t>
            </a:r>
            <a:endParaRPr lang="en-US" sz="36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089383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0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779163"/>
              </p:ext>
            </p:extLst>
          </p:nvPr>
        </p:nvGraphicFramePr>
        <p:xfrm>
          <a:off x="1143000" y="2051796"/>
          <a:ext cx="6781800" cy="453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299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61426-E565-4676-8F47-FABE8681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b="1" dirty="0"/>
              <a:t>Врста смештаја</a:t>
            </a:r>
            <a:endParaRPr lang="sr-Latn-RS" sz="36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499577"/>
              </p:ext>
            </p:extLst>
          </p:nvPr>
        </p:nvGraphicFramePr>
        <p:xfrm>
          <a:off x="533400" y="1600200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531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1DC88-0A60-4325-9E9D-18C4CAFC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sr-Cyrl-RS" sz="3600" b="1" dirty="0"/>
              <a:t>Број хранитељских породица </a:t>
            </a:r>
            <a:br>
              <a:rPr lang="sr-Cyrl-RS" sz="3600" b="1" dirty="0"/>
            </a:br>
            <a:r>
              <a:rPr lang="sr-Cyrl-RS" sz="3600" b="1" dirty="0"/>
              <a:t>у региону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072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8D06B-51AC-408A-AB82-A1DAE76B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endParaRPr lang="sr-Latn-R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756788"/>
              </p:ext>
            </p:extLst>
          </p:nvPr>
        </p:nvGraphicFramePr>
        <p:xfrm>
          <a:off x="533400" y="11430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723900" y="115361"/>
            <a:ext cx="7848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3600" b="1" dirty="0">
                <a:solidFill>
                  <a:srgbClr val="1268B2"/>
                </a:solidFill>
              </a:rPr>
              <a:t>Деца/млади корисници </a:t>
            </a:r>
          </a:p>
          <a:p>
            <a:pPr algn="ctr"/>
            <a:r>
              <a:rPr lang="sr-Cyrl-RS" sz="3600" b="1" dirty="0">
                <a:solidFill>
                  <a:srgbClr val="1268B2"/>
                </a:solidFill>
              </a:rPr>
              <a:t>породичног смештаја</a:t>
            </a:r>
            <a:endParaRPr lang="en-US" sz="3600" b="1" dirty="0">
              <a:solidFill>
                <a:srgbClr val="1268B2"/>
              </a:solidFill>
            </a:endParaRPr>
          </a:p>
          <a:p>
            <a:pPr algn="ctr"/>
            <a:endParaRPr lang="en-US" sz="3600" b="1" dirty="0">
              <a:solidFill>
                <a:srgbClr val="1268B2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499666"/>
              </p:ext>
            </p:extLst>
          </p:nvPr>
        </p:nvGraphicFramePr>
        <p:xfrm>
          <a:off x="723900" y="1869687"/>
          <a:ext cx="7848600" cy="453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097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0" y="76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>
                <a:solidFill>
                  <a:srgbClr val="1268B2"/>
                </a:solidFill>
              </a:rPr>
              <a:t>Деца/млади корисници </a:t>
            </a:r>
          </a:p>
          <a:p>
            <a:pPr algn="ctr"/>
            <a:r>
              <a:rPr lang="sr-Cyrl-RS" sz="3600" b="1" dirty="0">
                <a:solidFill>
                  <a:srgbClr val="1268B2"/>
                </a:solidFill>
              </a:rPr>
              <a:t>породичног смештаја</a:t>
            </a:r>
            <a:endParaRPr lang="en-US" sz="3600" b="1" dirty="0">
              <a:solidFill>
                <a:srgbClr val="1268B2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283573"/>
              </p:ext>
            </p:extLst>
          </p:nvPr>
        </p:nvGraphicFramePr>
        <p:xfrm>
          <a:off x="533400" y="1905000"/>
          <a:ext cx="8229599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1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flash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1D32-763E-4ABF-9A34-A45F0F77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096962"/>
          </a:xfrm>
        </p:spPr>
        <p:txBody>
          <a:bodyPr>
            <a:noAutofit/>
          </a:bodyPr>
          <a:lstStyle/>
          <a:p>
            <a:r>
              <a:rPr lang="sr-Cyrl-RS" sz="3600" b="1" dirty="0"/>
              <a:t>Деца/млади корисници</a:t>
            </a:r>
            <a:br>
              <a:rPr lang="sr-Cyrl-RS" sz="3600" b="1" dirty="0"/>
            </a:br>
            <a:r>
              <a:rPr lang="sr-Cyrl-RS" sz="3600" b="1" dirty="0"/>
              <a:t>породичног смештаја</a:t>
            </a:r>
            <a:endParaRPr lang="sr-Latn-RS" sz="36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19765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025877"/>
              </p:ext>
            </p:extLst>
          </p:nvPr>
        </p:nvGraphicFramePr>
        <p:xfrm>
          <a:off x="1143001" y="1905000"/>
          <a:ext cx="7239000" cy="461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403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5000">
        <p14:flash/>
      </p:transition>
    </mc:Choice>
    <mc:Fallback xmlns="">
      <p:transition advClick="0" advTm="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594</Words>
  <Application>Microsoft Office PowerPoint</Application>
  <PresentationFormat>On-screen Show (4:3)</PresentationFormat>
  <Paragraphs>166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Центри за социјални рад</vt:lpstr>
      <vt:lpstr>PowerPoint Presentation</vt:lpstr>
      <vt:lpstr>Број хранитељских породица  у региону</vt:lpstr>
      <vt:lpstr>Врста смештаја</vt:lpstr>
      <vt:lpstr>Број хранитељских породица  у региону</vt:lpstr>
      <vt:lpstr> </vt:lpstr>
      <vt:lpstr>PowerPoint Presentation</vt:lpstr>
      <vt:lpstr>Деца/млади корисници породичног смештаја</vt:lpstr>
      <vt:lpstr>Деца/млади корисници породичног смештаја</vt:lpstr>
      <vt:lpstr>Одрасли/стари корисници  породичног смештаја</vt:lpstr>
      <vt:lpstr>Одрасли/стари корисници породичног смештаја</vt:lpstr>
      <vt:lpstr>Одрасли/стари корисници породичног смештаја</vt:lpstr>
      <vt:lpstr>Одрасли/стари корисници породичног смештаја</vt:lpstr>
      <vt:lpstr>Укупан број пружалаца услуге  породичног смештаја</vt:lpstr>
      <vt:lpstr>Укупан број корисника  породичног смештаја</vt:lpstr>
      <vt:lpstr>Промотивне активности ЦСР</vt:lpstr>
      <vt:lpstr>Програм припреме кандидата за хранитељство</vt:lpstr>
      <vt:lpstr>Програм припреме кандидата за хранитељство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Vesna</cp:lastModifiedBy>
  <cp:revision>141</cp:revision>
  <cp:lastPrinted>2022-05-11T07:58:09Z</cp:lastPrinted>
  <dcterms:created xsi:type="dcterms:W3CDTF">2015-09-11T10:01:10Z</dcterms:created>
  <dcterms:modified xsi:type="dcterms:W3CDTF">2022-05-11T09:34:40Z</dcterms:modified>
</cp:coreProperties>
</file>